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1394" r:id="rId2"/>
    <p:sldId id="1379" r:id="rId3"/>
    <p:sldId id="1397" r:id="rId4"/>
    <p:sldId id="1398" r:id="rId5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D9EE"/>
    <a:srgbClr val="F2F7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9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0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772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829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05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19" y="98745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05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6405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05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19" y="987455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05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9772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2935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4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5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4629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28353" y="-1"/>
            <a:ext cx="1295467" cy="68686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406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 descr="institution Arm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274" y="92431"/>
            <a:ext cx="811666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" y="6545695"/>
            <a:ext cx="4092729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براساس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هدف‌گذاری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کنید و براساس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عمل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 کنید.</a:t>
            </a:r>
          </a:p>
        </p:txBody>
      </p:sp>
    </p:spTree>
    <p:extLst>
      <p:ext uri="{BB962C8B-B14F-4D97-AF65-F5344CB8AC3E}">
        <p14:creationId xmlns:p14="http://schemas.microsoft.com/office/powerpoint/2010/main" val="2193802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 descr="institution Arm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274" y="92431"/>
            <a:ext cx="811666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" y="6545695"/>
            <a:ext cx="4092729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براساس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هدف‌گذاری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کنید و براساس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عمل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 کنید.</a:t>
            </a:r>
          </a:p>
        </p:txBody>
      </p:sp>
    </p:spTree>
    <p:extLst>
      <p:ext uri="{BB962C8B-B14F-4D97-AF65-F5344CB8AC3E}">
        <p14:creationId xmlns:p14="http://schemas.microsoft.com/office/powerpoint/2010/main" val="1607174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372740" y="6466464"/>
            <a:ext cx="2743200" cy="365125"/>
          </a:xfrm>
        </p:spPr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 descr="institution Arm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274" y="92431"/>
            <a:ext cx="811666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" y="6545695"/>
            <a:ext cx="4092729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براساس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هدف‌گذاری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کنید و براساس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عمل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 کنید.</a:t>
            </a:r>
          </a:p>
        </p:txBody>
      </p:sp>
    </p:spTree>
    <p:extLst>
      <p:ext uri="{BB962C8B-B14F-4D97-AF65-F5344CB8AC3E}">
        <p14:creationId xmlns:p14="http://schemas.microsoft.com/office/powerpoint/2010/main" val="301901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372740" y="6466464"/>
            <a:ext cx="2743200" cy="365125"/>
          </a:xfrm>
        </p:spPr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 descr="institution Arm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274" y="92431"/>
            <a:ext cx="811666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" y="6545695"/>
            <a:ext cx="4092729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براساس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هدف‌گذاری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کنید و براساس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عمل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 کنید.</a:t>
            </a:r>
          </a:p>
        </p:txBody>
      </p:sp>
    </p:spTree>
    <p:extLst>
      <p:ext uri="{BB962C8B-B14F-4D97-AF65-F5344CB8AC3E}">
        <p14:creationId xmlns:p14="http://schemas.microsoft.com/office/powerpoint/2010/main" val="4075197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4" y="170977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4" y="458951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750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941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657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221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40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40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40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581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hf hdr="0" ftr="0" dt="0"/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653330"/>
            <a:ext cx="12192000" cy="5413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موسسه آموزشي و تحقيقاتي صنايع دفاعي ضمن انجام مطالعات ميداني و آسیب‌شناسی انواع روش‌هاي همكاري با دانشگاه‌ها و مراكز تحقيقاتي در دوره‌هاي مختلف، نسبت به ترميم روش‌ها اقدام نمود. هشت يافته اصلي و كليدي مطالعات انجام شده به صورت خلاصه عبارتند از: 1) غفلت از آينده و ارجاع ديرهنگام نيازهاي فناورانه صنايع دفاعي به دانشگاه ها 2) عدم شكل گيري زبان مشترك بين صنعت (زبان مستندسازي طراحي) و دانشگاه (زبان مستندسازي علمي) 3) ماهيت </a:t>
            </a:r>
            <a:r>
              <a:rPr kumimoji="0" lang="fa-IR" sz="16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حقوقي</a:t>
            </a:r>
            <a:r>
              <a:rPr kumimoji="0" lang="fa-IR" sz="16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6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قراردادهاي</a:t>
            </a:r>
            <a:r>
              <a:rPr kumimoji="0" lang="fa-IR" sz="16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كارفرمايي - پيمانكاري 4) عدم توجه به نقطه تماس در دانشگاه ها (بي توجهي به آزمايشگاه هاي تحقيقاتي و هسته هاي علمي – پژوهشي) 5)  عدم پايداري منابع اعتباري تحقيقات 6) عدم توجه به سازوكارهاي توسعه فناوري و عبور تحقيقات از دره مرگ فناوري 7)  عدم توجه به جذابيت فناوري براي صاحبان سرمايه و آشتي بين سرمايه گذار و دانشمند 8) عدم توجه كافي به نظام ارتقاي اعضاي هيئت علمي همكار با صنعت دفاعي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Lotus" panose="00000400000000000000" pitchFamily="2" charset="-78"/>
            </a:endParaRPr>
          </a:p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در نتيجه اين مطالعات، خلأ روش خاصي براي همكاري دانشگاه و صنعت در زمينه اكتساب فناوري هاي نوظهور و بديع مبتني بر استفاده حداكثري از ظرفيت تحصيلات تكميلي كشور (ظرفيت يك ميليارد نفر ساعت توان تحقيقاتي در سال) جهت جلوگيري از غافلگيري فناورانه و غافلگير كردن دشمنان، احساس شد.  بنابراين روش جديدي با عنوان «الگوي شراكت راهبردي» با كمك، همفكري و مشورت با اعضاي هيئت علمي دانشگاه‌ها و سازمان هاي نيروهاي مسلح، طرح ريزي و پياده سازي شد. سپس نتايج اين مطالعات و الگوي جديد طراحي شده در نهادهاي ملّي اعم از شورای عالی انقلاب فرهنگی، کمیسیون آموزش و تحقیقات مجلس شورای اسلامی، وزارت علوم، تحقيقات و فناوري و معاونت علمی و فناوری ریاست جمهوری نیز ارائه و به اشتراک گذاشته شد.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Lotus" panose="00000400000000000000" pitchFamily="2" charset="-78"/>
            </a:endParaRPr>
          </a:p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الگوی شراکت راهبردی به منظور اکتساب فناوری های نوظهور و بدیع می باشد و برای دستیابی به فناورهای ناظر بر محیط آینده نیروهای مسلح طراحی شده است. در اين روش جديد، كنسرسيومي از شركاي راهبردي براي اكتساب فناوري‌هاي نوظهور و بديع در بخش ملّي و نيروهاي مسلح شكل مي‌گيرد. با اجراي اين الگو، ضمن رفع بسياري از موانع همكاري هاي صنايع دفاعي و دانشگاه هاي كشور، شاهد دستاوردهاي جديد اين موج از همكاري‌ها، از طريق اكتساب فناوري هاي ناظر بر محيط آينده‌ي نيروهاي مسلح و پژوهش هاي مرز دانشي نوظهور و بديع با آفاق ميان مدت و بلند مدت براي پيشگيري از غافلگيري فناورانه و غافلگير نمودن دشمنان مي‌باشيم.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Lotus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FA3B0E-775A-4CA5-98D1-AFE84F6AB9CE}"/>
              </a:ext>
            </a:extLst>
          </p:cNvPr>
          <p:cNvSpPr txBox="1"/>
          <p:nvPr/>
        </p:nvSpPr>
        <p:spPr>
          <a:xfrm>
            <a:off x="1932350" y="971473"/>
            <a:ext cx="8327300" cy="757130"/>
          </a:xfrm>
          <a:prstGeom prst="rect">
            <a:avLst/>
          </a:prstGeom>
          <a:gradFill flip="none" rotWithShape="1">
            <a:gsLst>
              <a:gs pos="100000">
                <a:srgbClr val="F2F7FB"/>
              </a:gs>
              <a:gs pos="0">
                <a:srgbClr val="F2F7FB"/>
              </a:gs>
              <a:gs pos="60000">
                <a:srgbClr val="BED9EE"/>
              </a:gs>
              <a:gs pos="40000">
                <a:srgbClr val="BED9EE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برنامه راهبری و حمایت از اکتساب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فناوری‌های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نوظهور و بدیع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با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دانشگاه‌ها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ومراکز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تحقیقاتی(الگوي شراكت راهبردي)</a:t>
            </a:r>
          </a:p>
        </p:txBody>
      </p:sp>
    </p:spTree>
    <p:extLst>
      <p:ext uri="{BB962C8B-B14F-4D97-AF65-F5344CB8AC3E}">
        <p14:creationId xmlns:p14="http://schemas.microsoft.com/office/powerpoint/2010/main" val="38483430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Canvas 25">
            <a:extLst>
              <a:ext uri="{FF2B5EF4-FFF2-40B4-BE49-F238E27FC236}">
                <a16:creationId xmlns:a16="http://schemas.microsoft.com/office/drawing/2014/main" id="{E51B00B7-0420-4287-A7DD-3F6F9441FA05}"/>
              </a:ext>
            </a:extLst>
          </p:cNvPr>
          <p:cNvGrpSpPr/>
          <p:nvPr/>
        </p:nvGrpSpPr>
        <p:grpSpPr>
          <a:xfrm>
            <a:off x="4161524" y="0"/>
            <a:ext cx="7194393" cy="6804948"/>
            <a:chOff x="0" y="-28472"/>
            <a:chExt cx="6096000" cy="13059036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CEBAAD0-B738-4E47-B746-85E5DE0C4194}"/>
                </a:ext>
              </a:extLst>
            </p:cNvPr>
            <p:cNvSpPr/>
            <p:nvPr/>
          </p:nvSpPr>
          <p:spPr>
            <a:xfrm>
              <a:off x="0" y="0"/>
              <a:ext cx="6096000" cy="7443470"/>
            </a:xfrm>
            <a:prstGeom prst="rect">
              <a:avLst/>
            </a:prstGeom>
          </p:spPr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08528828-7206-49EE-8699-B250F878D008}"/>
                </a:ext>
              </a:extLst>
            </p:cNvPr>
            <p:cNvSpPr/>
            <p:nvPr/>
          </p:nvSpPr>
          <p:spPr>
            <a:xfrm>
              <a:off x="2441265" y="-28472"/>
              <a:ext cx="678783" cy="489486"/>
            </a:xfrm>
            <a:prstGeom prst="ellipse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Calibri" panose="020F0502020204030204" pitchFamily="34" charset="0"/>
                  <a:cs typeface="B Titr" panose="00000700000000000000" pitchFamily="2" charset="-78"/>
                </a:rPr>
                <a:t>شروع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11AFCCB-1647-4447-84F1-4C659BCB4459}"/>
                </a:ext>
              </a:extLst>
            </p:cNvPr>
            <p:cNvSpPr/>
            <p:nvPr/>
          </p:nvSpPr>
          <p:spPr>
            <a:xfrm>
              <a:off x="1975537" y="1389819"/>
              <a:ext cx="1615486" cy="424899"/>
            </a:xfrm>
            <a:prstGeom prst="rect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Calibri" panose="020F0502020204030204" pitchFamily="34" charset="0"/>
                  <a:cs typeface="B Titr" panose="00000700000000000000" pitchFamily="2" charset="-78"/>
                </a:rPr>
                <a:t>دریافت </a:t>
              </a:r>
              <a:r>
                <a:rPr kumimoji="0" lang="fa-IR" sz="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Calibri" panose="020F0502020204030204" pitchFamily="34" charset="0"/>
                  <a:cs typeface="B Titr" panose="00000700000000000000" pitchFamily="2" charset="-78"/>
                </a:rPr>
                <a:t>پیشنهادیه</a:t>
              </a:r>
              <a:r>
                <a:rPr kumimoji="0" lang="fa-IR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Calibri" panose="020F0502020204030204" pitchFamily="34" charset="0"/>
                  <a:cs typeface="B Titr" panose="00000700000000000000" pitchFamily="2" charset="-78"/>
                </a:rPr>
                <a:t> و ارزیابی اولیه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9B379FB3-C855-49F2-8F78-E7063DBED2BB}"/>
                </a:ext>
              </a:extLst>
            </p:cNvPr>
            <p:cNvSpPr/>
            <p:nvPr/>
          </p:nvSpPr>
          <p:spPr>
            <a:xfrm>
              <a:off x="2509296" y="12693337"/>
              <a:ext cx="572707" cy="337227"/>
            </a:xfrm>
            <a:prstGeom prst="ellipse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Calibri" panose="020F0502020204030204" pitchFamily="34" charset="0"/>
                  <a:cs typeface="B Titr" panose="00000700000000000000" pitchFamily="2" charset="-78"/>
                </a:rPr>
                <a:t>پايان</a:t>
              </a:r>
              <a:endPara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16" name="Diamond 15">
              <a:extLst>
                <a:ext uri="{FF2B5EF4-FFF2-40B4-BE49-F238E27FC236}">
                  <a16:creationId xmlns:a16="http://schemas.microsoft.com/office/drawing/2014/main" id="{0CE3A334-188E-4C9D-A7B4-2C5B8E510A53}"/>
                </a:ext>
              </a:extLst>
            </p:cNvPr>
            <p:cNvSpPr/>
            <p:nvPr/>
          </p:nvSpPr>
          <p:spPr>
            <a:xfrm>
              <a:off x="1794872" y="4350052"/>
              <a:ext cx="1974555" cy="903134"/>
            </a:xfrm>
            <a:prstGeom prst="diamond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endPara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Calibri" panose="020F0502020204030204" pitchFamily="34" charset="0"/>
                  <a:cs typeface="B Titr" panose="00000700000000000000" pitchFamily="2" charset="-78"/>
                </a:rPr>
                <a:t>آيا ارزیابی فنی و تخصصی </a:t>
              </a:r>
              <a:r>
                <a:rPr kumimoji="0" lang="fa-IR" sz="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Calibri" panose="020F0502020204030204" pitchFamily="34" charset="0"/>
                  <a:cs typeface="B Titr" panose="00000700000000000000" pitchFamily="2" charset="-78"/>
                </a:rPr>
                <a:t>پیشنهادیه</a:t>
              </a:r>
              <a:r>
                <a:rPr kumimoji="0" lang="fa-IR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Calibri" panose="020F0502020204030204" pitchFamily="34" charset="0"/>
                  <a:cs typeface="B Titr" panose="00000700000000000000" pitchFamily="2" charset="-78"/>
                </a:rPr>
                <a:t> مورد تایید است؟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Calibri" panose="020F0502020204030204" pitchFamily="34" charset="0"/>
                  <a:cs typeface="B Titr" panose="00000700000000000000" pitchFamily="2" charset="-78"/>
                </a:rPr>
                <a:t> 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9993AB37-EAAD-4433-A1A2-E024EF2D475F}"/>
                </a:ext>
              </a:extLst>
            </p:cNvPr>
            <p:cNvCxnSpPr>
              <a:cxnSpLocks/>
              <a:stCxn id="16" idx="3"/>
              <a:endCxn id="64" idx="1"/>
            </p:cNvCxnSpPr>
            <p:nvPr/>
          </p:nvCxnSpPr>
          <p:spPr>
            <a:xfrm flipV="1">
              <a:off x="3769427" y="4798444"/>
              <a:ext cx="936510" cy="317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Elbow Connector 2054">
              <a:extLst>
                <a:ext uri="{FF2B5EF4-FFF2-40B4-BE49-F238E27FC236}">
                  <a16:creationId xmlns:a16="http://schemas.microsoft.com/office/drawing/2014/main" id="{4B4BD572-E831-4335-805E-530AF201397B}"/>
                </a:ext>
              </a:extLst>
            </p:cNvPr>
            <p:cNvCxnSpPr>
              <a:cxnSpLocks/>
              <a:stCxn id="473" idx="0"/>
              <a:endCxn id="328" idx="1"/>
            </p:cNvCxnSpPr>
            <p:nvPr/>
          </p:nvCxnSpPr>
          <p:spPr>
            <a:xfrm rot="5400000" flipH="1" flipV="1">
              <a:off x="718135" y="1041229"/>
              <a:ext cx="734386" cy="526136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Elbow Connector 2056">
              <a:extLst>
                <a:ext uri="{FF2B5EF4-FFF2-40B4-BE49-F238E27FC236}">
                  <a16:creationId xmlns:a16="http://schemas.microsoft.com/office/drawing/2014/main" id="{56DF6E66-839C-4D31-963F-104B5550CD82}"/>
                </a:ext>
              </a:extLst>
            </p:cNvPr>
            <p:cNvCxnSpPr>
              <a:cxnSpLocks/>
              <a:stCxn id="32" idx="3"/>
              <a:endCxn id="64" idx="0"/>
            </p:cNvCxnSpPr>
            <p:nvPr/>
          </p:nvCxnSpPr>
          <p:spPr>
            <a:xfrm>
              <a:off x="3778288" y="2489256"/>
              <a:ext cx="1585716" cy="1745414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0EA6FBF9-7DDF-4B56-ACAF-613FDDD8D592}"/>
                </a:ext>
              </a:extLst>
            </p:cNvPr>
            <p:cNvCxnSpPr>
              <a:cxnSpLocks/>
              <a:stCxn id="7" idx="4"/>
              <a:endCxn id="328" idx="0"/>
            </p:cNvCxnSpPr>
            <p:nvPr/>
          </p:nvCxnSpPr>
          <p:spPr>
            <a:xfrm flipH="1">
              <a:off x="2779361" y="461014"/>
              <a:ext cx="1295" cy="28295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EA6FBF9-7DDF-4B56-ACAF-613FDDD8D592}"/>
              </a:ext>
            </a:extLst>
          </p:cNvPr>
          <p:cNvCxnSpPr>
            <a:cxnSpLocks/>
            <a:stCxn id="8" idx="2"/>
            <a:endCxn id="32" idx="0"/>
          </p:cNvCxnSpPr>
          <p:nvPr/>
        </p:nvCxnSpPr>
        <p:spPr>
          <a:xfrm flipH="1">
            <a:off x="7444033" y="960470"/>
            <a:ext cx="2269" cy="1108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0EA6FBF9-7DDF-4B56-ACAF-613FDDD8D592}"/>
              </a:ext>
            </a:extLst>
          </p:cNvPr>
          <p:cNvCxnSpPr>
            <a:cxnSpLocks/>
            <a:stCxn id="42" idx="2"/>
            <a:endCxn id="41" idx="0"/>
          </p:cNvCxnSpPr>
          <p:nvPr/>
        </p:nvCxnSpPr>
        <p:spPr>
          <a:xfrm flipH="1">
            <a:off x="7443843" y="1873276"/>
            <a:ext cx="1782" cy="1021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0EA6FBF9-7DDF-4B56-ACAF-613FDDD8D592}"/>
              </a:ext>
            </a:extLst>
          </p:cNvPr>
          <p:cNvCxnSpPr>
            <a:cxnSpLocks/>
            <a:stCxn id="32" idx="2"/>
            <a:endCxn id="42" idx="0"/>
          </p:cNvCxnSpPr>
          <p:nvPr/>
        </p:nvCxnSpPr>
        <p:spPr>
          <a:xfrm>
            <a:off x="7444033" y="1552634"/>
            <a:ext cx="1592" cy="1091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811AFCCB-1647-4447-84F1-4C659BCB4459}"/>
              </a:ext>
            </a:extLst>
          </p:cNvPr>
          <p:cNvSpPr/>
          <p:nvPr/>
        </p:nvSpPr>
        <p:spPr>
          <a:xfrm>
            <a:off x="6139776" y="1975395"/>
            <a:ext cx="2608133" cy="221410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ارجاع به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سرداوران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تخصصی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11AFCCB-1647-4447-84F1-4C659BCB4459}"/>
              </a:ext>
            </a:extLst>
          </p:cNvPr>
          <p:cNvSpPr/>
          <p:nvPr/>
        </p:nvSpPr>
        <p:spPr>
          <a:xfrm>
            <a:off x="6141558" y="1661739"/>
            <a:ext cx="2608133" cy="211537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ارجاع به شبکه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ارزیابان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وناظران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0EA6FBF9-7DDF-4B56-ACAF-613FDDD8D592}"/>
              </a:ext>
            </a:extLst>
          </p:cNvPr>
          <p:cNvCxnSpPr>
            <a:cxnSpLocks/>
            <a:stCxn id="41" idx="2"/>
            <a:endCxn id="16" idx="0"/>
          </p:cNvCxnSpPr>
          <p:nvPr/>
        </p:nvCxnSpPr>
        <p:spPr>
          <a:xfrm>
            <a:off x="7443843" y="2196805"/>
            <a:ext cx="1126" cy="848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EA6FBF9-7DDF-4B56-ACAF-613FDDD8D592}"/>
              </a:ext>
            </a:extLst>
          </p:cNvPr>
          <p:cNvCxnSpPr>
            <a:cxnSpLocks/>
            <a:stCxn id="16" idx="2"/>
            <a:endCxn id="39" idx="0"/>
          </p:cNvCxnSpPr>
          <p:nvPr/>
        </p:nvCxnSpPr>
        <p:spPr>
          <a:xfrm flipH="1">
            <a:off x="7443843" y="2752225"/>
            <a:ext cx="1126" cy="1579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811AFCCB-1647-4447-84F1-4C659BCB4459}"/>
              </a:ext>
            </a:extLst>
          </p:cNvPr>
          <p:cNvSpPr/>
          <p:nvPr/>
        </p:nvSpPr>
        <p:spPr>
          <a:xfrm>
            <a:off x="6464078" y="2910208"/>
            <a:ext cx="1959529" cy="19704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اعلام نتیجه ارزیابی و معرفی  ناظر طرح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0EA6FBF9-7DDF-4B56-ACAF-613FDDD8D592}"/>
              </a:ext>
            </a:extLst>
          </p:cNvPr>
          <p:cNvCxnSpPr>
            <a:cxnSpLocks/>
            <a:stCxn id="39" idx="2"/>
            <a:endCxn id="99" idx="0"/>
          </p:cNvCxnSpPr>
          <p:nvPr/>
        </p:nvCxnSpPr>
        <p:spPr>
          <a:xfrm>
            <a:off x="7443843" y="3107252"/>
            <a:ext cx="7212" cy="13616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811AFCCB-1647-4447-84F1-4C659BCB4459}"/>
              </a:ext>
            </a:extLst>
          </p:cNvPr>
          <p:cNvSpPr/>
          <p:nvPr/>
        </p:nvSpPr>
        <p:spPr>
          <a:xfrm>
            <a:off x="6149497" y="4136172"/>
            <a:ext cx="2608133" cy="164483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ابلاغ به مسئول فرایند جهت انعقاد موافقت نامه و اجرای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پیشنهادیه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31" name="Elbow Connector 2056">
            <a:extLst>
              <a:ext uri="{FF2B5EF4-FFF2-40B4-BE49-F238E27FC236}">
                <a16:creationId xmlns:a16="http://schemas.microsoft.com/office/drawing/2014/main" id="{56DF6E66-839C-4D31-963F-104B5550CD82}"/>
              </a:ext>
            </a:extLst>
          </p:cNvPr>
          <p:cNvCxnSpPr>
            <a:cxnSpLocks/>
            <a:stCxn id="64" idx="2"/>
            <a:endCxn id="11" idx="6"/>
          </p:cNvCxnSpPr>
          <p:nvPr/>
        </p:nvCxnSpPr>
        <p:spPr>
          <a:xfrm rot="5400000">
            <a:off x="7191417" y="3416473"/>
            <a:ext cx="3908045" cy="2693178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Diamond 31">
            <a:extLst>
              <a:ext uri="{FF2B5EF4-FFF2-40B4-BE49-F238E27FC236}">
                <a16:creationId xmlns:a16="http://schemas.microsoft.com/office/drawing/2014/main" id="{0CE3A334-188E-4C9D-A7B4-2C5B8E510A53}"/>
              </a:ext>
            </a:extLst>
          </p:cNvPr>
          <p:cNvSpPr/>
          <p:nvPr/>
        </p:nvSpPr>
        <p:spPr>
          <a:xfrm>
            <a:off x="6267472" y="1071297"/>
            <a:ext cx="2353122" cy="481337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آیا ارزیابی اولیه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پیشنهادیه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مورد تایید است؟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 </a:t>
            </a:r>
          </a:p>
        </p:txBody>
      </p:sp>
      <p:cxnSp>
        <p:nvCxnSpPr>
          <p:cNvPr id="155" name="Straight Arrow Connector 154">
            <a:extLst>
              <a:ext uri="{FF2B5EF4-FFF2-40B4-BE49-F238E27FC236}">
                <a16:creationId xmlns:a16="http://schemas.microsoft.com/office/drawing/2014/main" id="{70D81B22-1736-438B-953F-841B4D3E06FD}"/>
              </a:ext>
            </a:extLst>
          </p:cNvPr>
          <p:cNvCxnSpPr>
            <a:cxnSpLocks/>
            <a:stCxn id="45" idx="2"/>
            <a:endCxn id="539" idx="0"/>
          </p:cNvCxnSpPr>
          <p:nvPr/>
        </p:nvCxnSpPr>
        <p:spPr>
          <a:xfrm flipH="1">
            <a:off x="7452293" y="4300655"/>
            <a:ext cx="1271" cy="1685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4" name="Diamond 193">
            <a:extLst>
              <a:ext uri="{FF2B5EF4-FFF2-40B4-BE49-F238E27FC236}">
                <a16:creationId xmlns:a16="http://schemas.microsoft.com/office/drawing/2014/main" id="{4351D7C3-F868-441C-B2A7-1E50D233DC2B}"/>
              </a:ext>
            </a:extLst>
          </p:cNvPr>
          <p:cNvSpPr/>
          <p:nvPr/>
        </p:nvSpPr>
        <p:spPr>
          <a:xfrm>
            <a:off x="6175023" y="5800775"/>
            <a:ext cx="2558982" cy="446731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آيا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درصد پیشرفت طرح مورد تایید 100% است؟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 </a:t>
            </a:r>
          </a:p>
        </p:txBody>
      </p:sp>
      <p:sp>
        <p:nvSpPr>
          <p:cNvPr id="227" name="Rectangle 226">
            <a:extLst>
              <a:ext uri="{FF2B5EF4-FFF2-40B4-BE49-F238E27FC236}">
                <a16:creationId xmlns:a16="http://schemas.microsoft.com/office/drawing/2014/main" id="{8F567708-37BA-4701-9004-F88D43C80BA0}"/>
              </a:ext>
            </a:extLst>
          </p:cNvPr>
          <p:cNvSpPr/>
          <p:nvPr/>
        </p:nvSpPr>
        <p:spPr>
          <a:xfrm>
            <a:off x="9303228" y="4995731"/>
            <a:ext cx="824322" cy="374491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ادامه مراحل بعدی طرح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240" name="Elbow Connector 2054">
            <a:extLst>
              <a:ext uri="{FF2B5EF4-FFF2-40B4-BE49-F238E27FC236}">
                <a16:creationId xmlns:a16="http://schemas.microsoft.com/office/drawing/2014/main" id="{4BEBA923-B24E-4FEA-925D-5F7DB03377E4}"/>
              </a:ext>
            </a:extLst>
          </p:cNvPr>
          <p:cNvCxnSpPr>
            <a:cxnSpLocks/>
            <a:stCxn id="227" idx="0"/>
            <a:endCxn id="539" idx="3"/>
          </p:cNvCxnSpPr>
          <p:nvPr/>
        </p:nvCxnSpPr>
        <p:spPr>
          <a:xfrm rot="16200000" flipV="1">
            <a:off x="9015229" y="4295571"/>
            <a:ext cx="441291" cy="95903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" name="Diamond 63">
            <a:extLst>
              <a:ext uri="{FF2B5EF4-FFF2-40B4-BE49-F238E27FC236}">
                <a16:creationId xmlns:a16="http://schemas.microsoft.com/office/drawing/2014/main" id="{44A646AB-E190-497C-A9E3-FB8D5091226E}"/>
              </a:ext>
            </a:extLst>
          </p:cNvPr>
          <p:cNvSpPr/>
          <p:nvPr/>
        </p:nvSpPr>
        <p:spPr>
          <a:xfrm>
            <a:off x="9715389" y="2221486"/>
            <a:ext cx="1553278" cy="587554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fa-IR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عودت طرح به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درخواست‌كننده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 </a:t>
            </a:r>
          </a:p>
        </p:txBody>
      </p:sp>
      <p:cxnSp>
        <p:nvCxnSpPr>
          <p:cNvPr id="283" name="Straight Connector 282">
            <a:extLst>
              <a:ext uri="{FF2B5EF4-FFF2-40B4-BE49-F238E27FC236}">
                <a16:creationId xmlns:a16="http://schemas.microsoft.com/office/drawing/2014/main" id="{F4C10BA8-6855-4368-8896-FEB2C8F36215}"/>
              </a:ext>
            </a:extLst>
          </p:cNvPr>
          <p:cNvCxnSpPr>
            <a:cxnSpLocks/>
          </p:cNvCxnSpPr>
          <p:nvPr/>
        </p:nvCxnSpPr>
        <p:spPr>
          <a:xfrm>
            <a:off x="782089" y="713543"/>
            <a:ext cx="10622863" cy="0"/>
          </a:xfrm>
          <a:prstGeom prst="line">
            <a:avLst/>
          </a:prstGeom>
          <a:ln w="19050" cap="flat" cmpd="sng" algn="ctr">
            <a:solidFill>
              <a:srgbClr val="FF0000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89" name="Elbow Connector 2054">
            <a:extLst>
              <a:ext uri="{FF2B5EF4-FFF2-40B4-BE49-F238E27FC236}">
                <a16:creationId xmlns:a16="http://schemas.microsoft.com/office/drawing/2014/main" id="{BC793532-3272-45CA-B664-F42D3DE3D6C7}"/>
              </a:ext>
            </a:extLst>
          </p:cNvPr>
          <p:cNvCxnSpPr>
            <a:cxnSpLocks/>
            <a:stCxn id="16" idx="1"/>
            <a:endCxn id="473" idx="2"/>
          </p:cNvCxnSpPr>
          <p:nvPr/>
        </p:nvCxnSpPr>
        <p:spPr>
          <a:xfrm rot="10800000">
            <a:off x="5131941" y="1735714"/>
            <a:ext cx="1147860" cy="781204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5" name="Straight Arrow Connector 304">
            <a:extLst>
              <a:ext uri="{FF2B5EF4-FFF2-40B4-BE49-F238E27FC236}">
                <a16:creationId xmlns:a16="http://schemas.microsoft.com/office/drawing/2014/main" id="{DF1A3123-80AE-4084-9A3B-8F37DEB45CA5}"/>
              </a:ext>
            </a:extLst>
          </p:cNvPr>
          <p:cNvCxnSpPr>
            <a:cxnSpLocks/>
            <a:stCxn id="32" idx="1"/>
            <a:endCxn id="473" idx="3"/>
          </p:cNvCxnSpPr>
          <p:nvPr/>
        </p:nvCxnSpPr>
        <p:spPr>
          <a:xfrm flipH="1" flipV="1">
            <a:off x="5809113" y="1310775"/>
            <a:ext cx="458359" cy="11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8" name="Straight Connector 317">
            <a:extLst>
              <a:ext uri="{FF2B5EF4-FFF2-40B4-BE49-F238E27FC236}">
                <a16:creationId xmlns:a16="http://schemas.microsoft.com/office/drawing/2014/main" id="{BAAA0AE6-34B5-4E99-83EA-01F44D803FE5}"/>
              </a:ext>
            </a:extLst>
          </p:cNvPr>
          <p:cNvCxnSpPr>
            <a:cxnSpLocks/>
          </p:cNvCxnSpPr>
          <p:nvPr/>
        </p:nvCxnSpPr>
        <p:spPr>
          <a:xfrm>
            <a:off x="782089" y="4343683"/>
            <a:ext cx="10622863" cy="19304"/>
          </a:xfrm>
          <a:prstGeom prst="line">
            <a:avLst/>
          </a:prstGeom>
          <a:ln w="19050" cap="flat" cmpd="sng" algn="ctr">
            <a:solidFill>
              <a:srgbClr val="FF0000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28" name="Rectangle 327">
            <a:extLst>
              <a:ext uri="{FF2B5EF4-FFF2-40B4-BE49-F238E27FC236}">
                <a16:creationId xmlns:a16="http://schemas.microsoft.com/office/drawing/2014/main" id="{7E837136-B499-4117-A0CE-F50C9018F891}"/>
              </a:ext>
            </a:extLst>
          </p:cNvPr>
          <p:cNvSpPr/>
          <p:nvPr/>
        </p:nvSpPr>
        <p:spPr>
          <a:xfrm>
            <a:off x="5752877" y="402512"/>
            <a:ext cx="3377602" cy="201282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ارائه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پیشنهادیه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در قالب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کاربرگ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102 و 708 توسط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سازمان‌های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عمده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ن.م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/ بخش ملی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335" name="Straight Arrow Connector 334">
            <a:extLst>
              <a:ext uri="{FF2B5EF4-FFF2-40B4-BE49-F238E27FC236}">
                <a16:creationId xmlns:a16="http://schemas.microsoft.com/office/drawing/2014/main" id="{54B73ED4-722B-4210-93CF-19B5E4B7B989}"/>
              </a:ext>
            </a:extLst>
          </p:cNvPr>
          <p:cNvCxnSpPr>
            <a:cxnSpLocks/>
            <a:stCxn id="328" idx="2"/>
            <a:endCxn id="8" idx="0"/>
          </p:cNvCxnSpPr>
          <p:nvPr/>
        </p:nvCxnSpPr>
        <p:spPr>
          <a:xfrm>
            <a:off x="7441678" y="603794"/>
            <a:ext cx="4624" cy="1352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6" name="TextBox 345">
            <a:extLst>
              <a:ext uri="{FF2B5EF4-FFF2-40B4-BE49-F238E27FC236}">
                <a16:creationId xmlns:a16="http://schemas.microsoft.com/office/drawing/2014/main" id="{E64B8E80-B099-4A89-A193-B3BF67DAC8A9}"/>
              </a:ext>
            </a:extLst>
          </p:cNvPr>
          <p:cNvSpPr txBox="1"/>
          <p:nvPr/>
        </p:nvSpPr>
        <p:spPr>
          <a:xfrm>
            <a:off x="8582170" y="1111957"/>
            <a:ext cx="379163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خیر</a:t>
            </a:r>
          </a:p>
        </p:txBody>
      </p:sp>
      <p:sp>
        <p:nvSpPr>
          <p:cNvPr id="348" name="TextBox 347">
            <a:extLst>
              <a:ext uri="{FF2B5EF4-FFF2-40B4-BE49-F238E27FC236}">
                <a16:creationId xmlns:a16="http://schemas.microsoft.com/office/drawing/2014/main" id="{50955C41-D084-47C8-8954-52A040689CE8}"/>
              </a:ext>
            </a:extLst>
          </p:cNvPr>
          <p:cNvSpPr txBox="1"/>
          <p:nvPr/>
        </p:nvSpPr>
        <p:spPr>
          <a:xfrm>
            <a:off x="7090894" y="3931103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خیر</a:t>
            </a:r>
          </a:p>
        </p:txBody>
      </p:sp>
      <p:sp>
        <p:nvSpPr>
          <p:cNvPr id="352" name="TextBox 351">
            <a:extLst>
              <a:ext uri="{FF2B5EF4-FFF2-40B4-BE49-F238E27FC236}">
                <a16:creationId xmlns:a16="http://schemas.microsoft.com/office/drawing/2014/main" id="{18F5E4C4-8538-4CDB-A213-9D97584A858F}"/>
              </a:ext>
            </a:extLst>
          </p:cNvPr>
          <p:cNvSpPr txBox="1"/>
          <p:nvPr/>
        </p:nvSpPr>
        <p:spPr>
          <a:xfrm>
            <a:off x="5800288" y="1145745"/>
            <a:ext cx="521584" cy="3770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نیاز به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اصلاح</a:t>
            </a:r>
          </a:p>
        </p:txBody>
      </p:sp>
      <p:sp>
        <p:nvSpPr>
          <p:cNvPr id="473" name="Diamond 472">
            <a:extLst>
              <a:ext uri="{FF2B5EF4-FFF2-40B4-BE49-F238E27FC236}">
                <a16:creationId xmlns:a16="http://schemas.microsoft.com/office/drawing/2014/main" id="{4F7AB75C-1276-49EB-8CE0-14BA99DA8E94}"/>
              </a:ext>
            </a:extLst>
          </p:cNvPr>
          <p:cNvSpPr/>
          <p:nvPr/>
        </p:nvSpPr>
        <p:spPr>
          <a:xfrm>
            <a:off x="4454768" y="885835"/>
            <a:ext cx="1354345" cy="849879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عودت طرح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طي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نامه به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پيشنهاد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دهنده جهت اصلاح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539" name="Rectangle 538">
            <a:extLst>
              <a:ext uri="{FF2B5EF4-FFF2-40B4-BE49-F238E27FC236}">
                <a16:creationId xmlns:a16="http://schemas.microsoft.com/office/drawing/2014/main" id="{92150A86-B443-47D4-9FE1-D10E8F07828B}"/>
              </a:ext>
            </a:extLst>
          </p:cNvPr>
          <p:cNvSpPr/>
          <p:nvPr/>
        </p:nvSpPr>
        <p:spPr>
          <a:xfrm>
            <a:off x="6148226" y="4469213"/>
            <a:ext cx="2608133" cy="170453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ارائه گزارش پیشرفت طرح توسط سازمان یا بخش ملی به حوزه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عتف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542" name="Straight Arrow Connector 541">
            <a:extLst>
              <a:ext uri="{FF2B5EF4-FFF2-40B4-BE49-F238E27FC236}">
                <a16:creationId xmlns:a16="http://schemas.microsoft.com/office/drawing/2014/main" id="{8CA71E96-4E12-4FD1-832B-6313BE1EFDA8}"/>
              </a:ext>
            </a:extLst>
          </p:cNvPr>
          <p:cNvCxnSpPr>
            <a:cxnSpLocks/>
            <a:stCxn id="539" idx="2"/>
            <a:endCxn id="545" idx="0"/>
          </p:cNvCxnSpPr>
          <p:nvPr/>
        </p:nvCxnSpPr>
        <p:spPr>
          <a:xfrm>
            <a:off x="7452293" y="4639666"/>
            <a:ext cx="1905" cy="8807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5" name="Rectangle 544">
            <a:extLst>
              <a:ext uri="{FF2B5EF4-FFF2-40B4-BE49-F238E27FC236}">
                <a16:creationId xmlns:a16="http://schemas.microsoft.com/office/drawing/2014/main" id="{0F5A544A-442C-4943-8800-0127D627105F}"/>
              </a:ext>
            </a:extLst>
          </p:cNvPr>
          <p:cNvSpPr/>
          <p:nvPr/>
        </p:nvSpPr>
        <p:spPr>
          <a:xfrm>
            <a:off x="6150131" y="4727739"/>
            <a:ext cx="2608133" cy="187498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ارسال گزارش پیشرفت توسط مسئول فرآیند به ناظر طرح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556" name="Diamond 555">
            <a:extLst>
              <a:ext uri="{FF2B5EF4-FFF2-40B4-BE49-F238E27FC236}">
                <a16:creationId xmlns:a16="http://schemas.microsoft.com/office/drawing/2014/main" id="{2AA64FDB-5CBF-4FAC-8626-79AD97A17B20}"/>
              </a:ext>
            </a:extLst>
          </p:cNvPr>
          <p:cNvSpPr/>
          <p:nvPr/>
        </p:nvSpPr>
        <p:spPr>
          <a:xfrm>
            <a:off x="6318835" y="5012534"/>
            <a:ext cx="2274732" cy="433661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آيا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گزارش پیشرفت طرح مورد تایید ناظر است؟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559" name="Straight Arrow Connector 558">
            <a:extLst>
              <a:ext uri="{FF2B5EF4-FFF2-40B4-BE49-F238E27FC236}">
                <a16:creationId xmlns:a16="http://schemas.microsoft.com/office/drawing/2014/main" id="{47961386-4495-470B-BF71-4EA596259F01}"/>
              </a:ext>
            </a:extLst>
          </p:cNvPr>
          <p:cNvCxnSpPr>
            <a:cxnSpLocks/>
            <a:stCxn id="545" idx="2"/>
            <a:endCxn id="556" idx="0"/>
          </p:cNvCxnSpPr>
          <p:nvPr/>
        </p:nvCxnSpPr>
        <p:spPr>
          <a:xfrm>
            <a:off x="7454198" y="4915237"/>
            <a:ext cx="2003" cy="9729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8" name="TextBox 597">
            <a:extLst>
              <a:ext uri="{FF2B5EF4-FFF2-40B4-BE49-F238E27FC236}">
                <a16:creationId xmlns:a16="http://schemas.microsoft.com/office/drawing/2014/main" id="{EFBB3A07-A852-495F-8264-46581FA08B93}"/>
              </a:ext>
            </a:extLst>
          </p:cNvPr>
          <p:cNvSpPr txBox="1"/>
          <p:nvPr/>
        </p:nvSpPr>
        <p:spPr>
          <a:xfrm>
            <a:off x="5590313" y="2370126"/>
            <a:ext cx="521584" cy="3770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نیاز به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اصلاح</a:t>
            </a:r>
          </a:p>
        </p:txBody>
      </p:sp>
      <p:sp>
        <p:nvSpPr>
          <p:cNvPr id="626" name="Rectangle 625">
            <a:extLst>
              <a:ext uri="{FF2B5EF4-FFF2-40B4-BE49-F238E27FC236}">
                <a16:creationId xmlns:a16="http://schemas.microsoft.com/office/drawing/2014/main" id="{DADF91A9-9275-4561-8F43-983539478623}"/>
              </a:ext>
            </a:extLst>
          </p:cNvPr>
          <p:cNvSpPr/>
          <p:nvPr/>
        </p:nvSpPr>
        <p:spPr>
          <a:xfrm>
            <a:off x="6303337" y="5530272"/>
            <a:ext cx="2303726" cy="174019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تخصیص اعتبار مبتنی بر درصد پیشرفت مورد تایید ناظر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EFAE9B26-8048-4019-8CD6-D48A47C28D9A}"/>
              </a:ext>
            </a:extLst>
          </p:cNvPr>
          <p:cNvCxnSpPr>
            <a:cxnSpLocks/>
            <a:stCxn id="556" idx="2"/>
            <a:endCxn id="626" idx="0"/>
          </p:cNvCxnSpPr>
          <p:nvPr/>
        </p:nvCxnSpPr>
        <p:spPr>
          <a:xfrm flipH="1">
            <a:off x="7455200" y="5446195"/>
            <a:ext cx="1001" cy="840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Diamond 64">
            <a:extLst>
              <a:ext uri="{FF2B5EF4-FFF2-40B4-BE49-F238E27FC236}">
                <a16:creationId xmlns:a16="http://schemas.microsoft.com/office/drawing/2014/main" id="{0182934E-007B-402D-B0F6-DC11DA426F64}"/>
              </a:ext>
            </a:extLst>
          </p:cNvPr>
          <p:cNvSpPr/>
          <p:nvPr/>
        </p:nvSpPr>
        <p:spPr>
          <a:xfrm>
            <a:off x="4375474" y="4968049"/>
            <a:ext cx="1684264" cy="513440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آيا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نیاز به اصلاح گزارش و اقدامات تکمیلی است؟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 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2DA4F84-CC41-4073-8D3E-6E1F5CE423B0}"/>
              </a:ext>
            </a:extLst>
          </p:cNvPr>
          <p:cNvSpPr txBox="1"/>
          <p:nvPr/>
        </p:nvSpPr>
        <p:spPr>
          <a:xfrm>
            <a:off x="4914295" y="4745862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بله</a:t>
            </a:r>
          </a:p>
        </p:txBody>
      </p: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406901A8-8DE1-42F1-8577-E3BF3EAC081B}"/>
              </a:ext>
            </a:extLst>
          </p:cNvPr>
          <p:cNvCxnSpPr>
            <a:cxnSpLocks/>
            <a:stCxn id="626" idx="2"/>
            <a:endCxn id="194" idx="0"/>
          </p:cNvCxnSpPr>
          <p:nvPr/>
        </p:nvCxnSpPr>
        <p:spPr>
          <a:xfrm flipH="1">
            <a:off x="7454514" y="5704291"/>
            <a:ext cx="686" cy="964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192ECB53-B23B-4CB3-B6AE-7C8BC442A835}"/>
              </a:ext>
            </a:extLst>
          </p:cNvPr>
          <p:cNvSpPr txBox="1"/>
          <p:nvPr/>
        </p:nvSpPr>
        <p:spPr>
          <a:xfrm>
            <a:off x="8553556" y="5828750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خیر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EBBB1586-29CA-46FD-8945-66FF5662D5F9}"/>
              </a:ext>
            </a:extLst>
          </p:cNvPr>
          <p:cNvSpPr txBox="1"/>
          <p:nvPr/>
        </p:nvSpPr>
        <p:spPr>
          <a:xfrm>
            <a:off x="4807727" y="5394479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خیر</a:t>
            </a:r>
          </a:p>
        </p:txBody>
      </p:sp>
      <p:cxnSp>
        <p:nvCxnSpPr>
          <p:cNvPr id="97" name="Elbow Connector 2054">
            <a:extLst>
              <a:ext uri="{FF2B5EF4-FFF2-40B4-BE49-F238E27FC236}">
                <a16:creationId xmlns:a16="http://schemas.microsoft.com/office/drawing/2014/main" id="{D6671A95-7BFB-4087-8402-B2418010DD95}"/>
              </a:ext>
            </a:extLst>
          </p:cNvPr>
          <p:cNvCxnSpPr>
            <a:cxnSpLocks/>
            <a:stCxn id="65" idx="2"/>
            <a:endCxn id="626" idx="1"/>
          </p:cNvCxnSpPr>
          <p:nvPr/>
        </p:nvCxnSpPr>
        <p:spPr>
          <a:xfrm rot="16200000" flipH="1">
            <a:off x="5692575" y="5006519"/>
            <a:ext cx="135793" cy="1085731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AB354DA1-44E6-46FD-8F82-EE583B2E3D72}"/>
              </a:ext>
            </a:extLst>
          </p:cNvPr>
          <p:cNvCxnSpPr>
            <a:cxnSpLocks/>
            <a:stCxn id="556" idx="1"/>
            <a:endCxn id="65" idx="3"/>
          </p:cNvCxnSpPr>
          <p:nvPr/>
        </p:nvCxnSpPr>
        <p:spPr>
          <a:xfrm flipH="1" flipV="1">
            <a:off x="6059738" y="5224769"/>
            <a:ext cx="259097" cy="45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3" name="Diamond 112">
            <a:extLst>
              <a:ext uri="{FF2B5EF4-FFF2-40B4-BE49-F238E27FC236}">
                <a16:creationId xmlns:a16="http://schemas.microsoft.com/office/drawing/2014/main" id="{445AAF0E-656C-4A11-B03F-B0778C033DBA}"/>
              </a:ext>
            </a:extLst>
          </p:cNvPr>
          <p:cNvSpPr/>
          <p:nvPr/>
        </p:nvSpPr>
        <p:spPr>
          <a:xfrm>
            <a:off x="8930077" y="5769260"/>
            <a:ext cx="1527230" cy="518277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آيا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اجرای طرح ادامه داشته باشد؟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121" name="Straight Arrow Connector 120">
            <a:extLst>
              <a:ext uri="{FF2B5EF4-FFF2-40B4-BE49-F238E27FC236}">
                <a16:creationId xmlns:a16="http://schemas.microsoft.com/office/drawing/2014/main" id="{CEE45BA5-0039-42E5-BC97-518D99B96984}"/>
              </a:ext>
            </a:extLst>
          </p:cNvPr>
          <p:cNvCxnSpPr>
            <a:cxnSpLocks/>
            <a:stCxn id="74" idx="2"/>
            <a:endCxn id="113" idx="1"/>
          </p:cNvCxnSpPr>
          <p:nvPr/>
        </p:nvCxnSpPr>
        <p:spPr>
          <a:xfrm flipV="1">
            <a:off x="8738559" y="6028399"/>
            <a:ext cx="191518" cy="157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4" name="Straight Arrow Connector 123">
            <a:extLst>
              <a:ext uri="{FF2B5EF4-FFF2-40B4-BE49-F238E27FC236}">
                <a16:creationId xmlns:a16="http://schemas.microsoft.com/office/drawing/2014/main" id="{2463D52E-EB42-4AD9-8FD7-9521B9844E6B}"/>
              </a:ext>
            </a:extLst>
          </p:cNvPr>
          <p:cNvCxnSpPr>
            <a:cxnSpLocks/>
            <a:stCxn id="113" idx="0"/>
            <a:endCxn id="227" idx="2"/>
          </p:cNvCxnSpPr>
          <p:nvPr/>
        </p:nvCxnSpPr>
        <p:spPr>
          <a:xfrm flipV="1">
            <a:off x="9693692" y="5370222"/>
            <a:ext cx="21697" cy="3990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7" name="TextBox 126">
            <a:extLst>
              <a:ext uri="{FF2B5EF4-FFF2-40B4-BE49-F238E27FC236}">
                <a16:creationId xmlns:a16="http://schemas.microsoft.com/office/drawing/2014/main" id="{7E8AE138-9298-42BD-99E8-3B6721CB28D7}"/>
              </a:ext>
            </a:extLst>
          </p:cNvPr>
          <p:cNvSpPr txBox="1"/>
          <p:nvPr/>
        </p:nvSpPr>
        <p:spPr>
          <a:xfrm>
            <a:off x="9380132" y="5526897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بله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9E9036AA-CD0A-406E-A6FD-D701189D5219}"/>
              </a:ext>
            </a:extLst>
          </p:cNvPr>
          <p:cNvSpPr txBox="1"/>
          <p:nvPr/>
        </p:nvSpPr>
        <p:spPr>
          <a:xfrm>
            <a:off x="5790343" y="4961306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خیر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DA6A5661-663B-4287-96BC-16A2D942436D}"/>
              </a:ext>
            </a:extLst>
          </p:cNvPr>
          <p:cNvSpPr/>
          <p:nvPr/>
        </p:nvSpPr>
        <p:spPr>
          <a:xfrm>
            <a:off x="4444989" y="4399520"/>
            <a:ext cx="1536347" cy="310448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عودت گزارش پیشرفت جهت انجام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فعالیت‌های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تکمیلی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B8514F0D-C154-4A60-B613-1FF5BE435352}"/>
              </a:ext>
            </a:extLst>
          </p:cNvPr>
          <p:cNvCxnSpPr>
            <a:cxnSpLocks/>
            <a:stCxn id="65" idx="0"/>
            <a:endCxn id="92" idx="2"/>
          </p:cNvCxnSpPr>
          <p:nvPr/>
        </p:nvCxnSpPr>
        <p:spPr>
          <a:xfrm flipH="1" flipV="1">
            <a:off x="5213163" y="4709968"/>
            <a:ext cx="4443" cy="2580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EB761F5D-70C1-409A-B06E-06A53CD846EE}"/>
              </a:ext>
            </a:extLst>
          </p:cNvPr>
          <p:cNvCxnSpPr>
            <a:cxnSpLocks/>
            <a:stCxn id="92" idx="3"/>
            <a:endCxn id="539" idx="1"/>
          </p:cNvCxnSpPr>
          <p:nvPr/>
        </p:nvCxnSpPr>
        <p:spPr>
          <a:xfrm flipV="1">
            <a:off x="5981336" y="4554440"/>
            <a:ext cx="166890" cy="3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9" name="Rectangle 188">
            <a:extLst>
              <a:ext uri="{FF2B5EF4-FFF2-40B4-BE49-F238E27FC236}">
                <a16:creationId xmlns:a16="http://schemas.microsoft.com/office/drawing/2014/main" id="{38E17162-5D5E-4264-844C-36E818587B02}"/>
              </a:ext>
            </a:extLst>
          </p:cNvPr>
          <p:cNvSpPr/>
          <p:nvPr/>
        </p:nvSpPr>
        <p:spPr>
          <a:xfrm>
            <a:off x="1035736" y="-1838"/>
            <a:ext cx="2893831" cy="67700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سازمان‌های</a:t>
            </a:r>
            <a:r>
              <a:rPr kumimoji="0" lang="fa-I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عمده </a:t>
            </a:r>
            <a:r>
              <a:rPr kumimoji="0" lang="fa-I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ن.م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بخش ملی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دفاتر همکاری </a:t>
            </a:r>
            <a:r>
              <a:rPr kumimoji="0" lang="fa-I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ن.م</a:t>
            </a:r>
            <a:r>
              <a:rPr kumimoji="0" lang="fa-I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(شهید فهمیده)</a:t>
            </a:r>
          </a:p>
        </p:txBody>
      </p:sp>
      <p:sp>
        <p:nvSpPr>
          <p:cNvPr id="190" name="Rectangle 189">
            <a:extLst>
              <a:ext uri="{FF2B5EF4-FFF2-40B4-BE49-F238E27FC236}">
                <a16:creationId xmlns:a16="http://schemas.microsoft.com/office/drawing/2014/main" id="{972CA030-D0E6-4D08-A97F-1379E56C27CB}"/>
              </a:ext>
            </a:extLst>
          </p:cNvPr>
          <p:cNvSpPr/>
          <p:nvPr/>
        </p:nvSpPr>
        <p:spPr>
          <a:xfrm>
            <a:off x="1035736" y="1953472"/>
            <a:ext cx="2893830" cy="676111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موسسه /حوزه </a:t>
            </a:r>
            <a:r>
              <a:rPr kumimoji="0" lang="fa-I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عتف</a:t>
            </a:r>
            <a:r>
              <a:rPr kumimoji="0" lang="fa-I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/مرکز اکتساب فناوری‌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8015465D-C203-4490-A892-7A1B781444BC}"/>
              </a:ext>
            </a:extLst>
          </p:cNvPr>
          <p:cNvSpPr/>
          <p:nvPr/>
        </p:nvSpPr>
        <p:spPr>
          <a:xfrm>
            <a:off x="1035736" y="5224769"/>
            <a:ext cx="2893830" cy="7904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سازمان‌های</a:t>
            </a:r>
            <a:r>
              <a:rPr kumimoji="0" lang="fa-I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عمده </a:t>
            </a:r>
            <a:r>
              <a:rPr kumimoji="0" lang="fa-I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ن.م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بخش ملی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موسسه /حوزه </a:t>
            </a:r>
            <a:r>
              <a:rPr kumimoji="0" lang="fa-I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عتف</a:t>
            </a:r>
            <a:r>
              <a:rPr kumimoji="0" lang="fa-I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/مرکز اکتساب فناوری‌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cxnSp>
        <p:nvCxnSpPr>
          <p:cNvPr id="193" name="Straight Connector 192">
            <a:extLst>
              <a:ext uri="{FF2B5EF4-FFF2-40B4-BE49-F238E27FC236}">
                <a16:creationId xmlns:a16="http://schemas.microsoft.com/office/drawing/2014/main" id="{717EC4D7-E028-4C82-9FE3-8E9969543CD1}"/>
              </a:ext>
            </a:extLst>
          </p:cNvPr>
          <p:cNvCxnSpPr>
            <a:cxnSpLocks/>
          </p:cNvCxnSpPr>
          <p:nvPr/>
        </p:nvCxnSpPr>
        <p:spPr>
          <a:xfrm>
            <a:off x="11404952" y="0"/>
            <a:ext cx="0" cy="685800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Connector 194">
            <a:extLst>
              <a:ext uri="{FF2B5EF4-FFF2-40B4-BE49-F238E27FC236}">
                <a16:creationId xmlns:a16="http://schemas.microsoft.com/office/drawing/2014/main" id="{B7E87EC6-C586-4796-82AF-18150AE79F3A}"/>
              </a:ext>
            </a:extLst>
          </p:cNvPr>
          <p:cNvCxnSpPr>
            <a:cxnSpLocks/>
          </p:cNvCxnSpPr>
          <p:nvPr/>
        </p:nvCxnSpPr>
        <p:spPr>
          <a:xfrm flipH="1">
            <a:off x="11404952" y="4364321"/>
            <a:ext cx="787051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TextBox 195">
            <a:extLst>
              <a:ext uri="{FF2B5EF4-FFF2-40B4-BE49-F238E27FC236}">
                <a16:creationId xmlns:a16="http://schemas.microsoft.com/office/drawing/2014/main" id="{47862AE0-82E9-4D5B-9C4D-A6111B85207E}"/>
              </a:ext>
            </a:extLst>
          </p:cNvPr>
          <p:cNvSpPr txBox="1"/>
          <p:nvPr/>
        </p:nvSpPr>
        <p:spPr>
          <a:xfrm rot="16200000">
            <a:off x="11060016" y="1776769"/>
            <a:ext cx="14411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ارزیابی</a:t>
            </a:r>
            <a:endParaRPr kumimoji="0" lang="fa-I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197" name="TextBox 196">
            <a:extLst>
              <a:ext uri="{FF2B5EF4-FFF2-40B4-BE49-F238E27FC236}">
                <a16:creationId xmlns:a16="http://schemas.microsoft.com/office/drawing/2014/main" id="{5641909F-F740-46CF-AA85-9F64C068565E}"/>
              </a:ext>
            </a:extLst>
          </p:cNvPr>
          <p:cNvSpPr txBox="1"/>
          <p:nvPr/>
        </p:nvSpPr>
        <p:spPr>
          <a:xfrm rot="16200000">
            <a:off x="11060015" y="5327526"/>
            <a:ext cx="14411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نظارت</a:t>
            </a:r>
            <a:endParaRPr kumimoji="0" lang="fa-I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98" name="Straight Connector 197">
            <a:extLst>
              <a:ext uri="{FF2B5EF4-FFF2-40B4-BE49-F238E27FC236}">
                <a16:creationId xmlns:a16="http://schemas.microsoft.com/office/drawing/2014/main" id="{E3991DCE-A82C-4CD9-B9C8-073F95855788}"/>
              </a:ext>
            </a:extLst>
          </p:cNvPr>
          <p:cNvCxnSpPr>
            <a:cxnSpLocks/>
          </p:cNvCxnSpPr>
          <p:nvPr/>
        </p:nvCxnSpPr>
        <p:spPr>
          <a:xfrm>
            <a:off x="782089" y="-1838"/>
            <a:ext cx="0" cy="685800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TextBox 198">
            <a:extLst>
              <a:ext uri="{FF2B5EF4-FFF2-40B4-BE49-F238E27FC236}">
                <a16:creationId xmlns:a16="http://schemas.microsoft.com/office/drawing/2014/main" id="{22FA3B0E-775A-4CA5-98D1-AFE84F6AB9CE}"/>
              </a:ext>
            </a:extLst>
          </p:cNvPr>
          <p:cNvSpPr txBox="1"/>
          <p:nvPr/>
        </p:nvSpPr>
        <p:spPr>
          <a:xfrm rot="16200000">
            <a:off x="-2693902" y="2972120"/>
            <a:ext cx="6103344" cy="888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برنامه راهبری و حمایت از قراردادهای اکتساب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فناوری‌های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 نوظهور و بدیع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با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دانشگاه‌ها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ومراکز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تحقیقاتی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EA9853EB-DBC6-4899-A8E4-2AD3F9AC594D}"/>
              </a:ext>
            </a:extLst>
          </p:cNvPr>
          <p:cNvSpPr/>
          <p:nvPr/>
        </p:nvSpPr>
        <p:spPr>
          <a:xfrm>
            <a:off x="8930077" y="6481672"/>
            <a:ext cx="1527230" cy="174019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تکمیل فرآیند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مختومگی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طرح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172400ED-42E6-435D-8C87-482B513BBEFC}"/>
              </a:ext>
            </a:extLst>
          </p:cNvPr>
          <p:cNvSpPr txBox="1"/>
          <p:nvPr/>
        </p:nvSpPr>
        <p:spPr>
          <a:xfrm>
            <a:off x="9346871" y="6244639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خیر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37EB14D0-E432-468A-8D90-EC6A1ACA4BA0}"/>
              </a:ext>
            </a:extLst>
          </p:cNvPr>
          <p:cNvSpPr/>
          <p:nvPr/>
        </p:nvSpPr>
        <p:spPr>
          <a:xfrm>
            <a:off x="6578781" y="6342663"/>
            <a:ext cx="1756036" cy="174019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تکمیل فرآیند خاتمه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یافتگی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طرح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B70B242A-B670-4F63-9F50-C545E03AEA00}"/>
              </a:ext>
            </a:extLst>
          </p:cNvPr>
          <p:cNvCxnSpPr>
            <a:cxnSpLocks/>
            <a:stCxn id="194" idx="2"/>
            <a:endCxn id="81" idx="0"/>
          </p:cNvCxnSpPr>
          <p:nvPr/>
        </p:nvCxnSpPr>
        <p:spPr>
          <a:xfrm>
            <a:off x="7454514" y="6247506"/>
            <a:ext cx="2285" cy="951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Elbow Connector 2054">
            <a:extLst>
              <a:ext uri="{FF2B5EF4-FFF2-40B4-BE49-F238E27FC236}">
                <a16:creationId xmlns:a16="http://schemas.microsoft.com/office/drawing/2014/main" id="{9D008ADF-4BAB-4A44-A499-CEED3DCEBD0D}"/>
              </a:ext>
            </a:extLst>
          </p:cNvPr>
          <p:cNvCxnSpPr>
            <a:cxnSpLocks/>
            <a:stCxn id="79" idx="1"/>
            <a:endCxn id="11" idx="0"/>
          </p:cNvCxnSpPr>
          <p:nvPr/>
        </p:nvCxnSpPr>
        <p:spPr>
          <a:xfrm rot="10800000" flipV="1">
            <a:off x="7460901" y="6568682"/>
            <a:ext cx="1469176" cy="6054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7AB85CD9-B125-41BE-B0CE-607F09A68167}"/>
              </a:ext>
            </a:extLst>
          </p:cNvPr>
          <p:cNvCxnSpPr>
            <a:cxnSpLocks/>
            <a:stCxn id="113" idx="2"/>
            <a:endCxn id="79" idx="0"/>
          </p:cNvCxnSpPr>
          <p:nvPr/>
        </p:nvCxnSpPr>
        <p:spPr>
          <a:xfrm>
            <a:off x="9693692" y="6287537"/>
            <a:ext cx="0" cy="1941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387D5F7F-B5B6-4A91-8084-23B5122C8804}"/>
              </a:ext>
            </a:extLst>
          </p:cNvPr>
          <p:cNvCxnSpPr>
            <a:cxnSpLocks/>
            <a:stCxn id="81" idx="2"/>
            <a:endCxn id="11" idx="0"/>
          </p:cNvCxnSpPr>
          <p:nvPr/>
        </p:nvCxnSpPr>
        <p:spPr>
          <a:xfrm>
            <a:off x="7456799" y="6516682"/>
            <a:ext cx="4102" cy="1125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9" name="Diamond 98">
            <a:extLst>
              <a:ext uri="{FF2B5EF4-FFF2-40B4-BE49-F238E27FC236}">
                <a16:creationId xmlns:a16="http://schemas.microsoft.com/office/drawing/2014/main" id="{693986A0-9C32-44BF-A693-91A592E009CB}"/>
              </a:ext>
            </a:extLst>
          </p:cNvPr>
          <p:cNvSpPr/>
          <p:nvPr/>
        </p:nvSpPr>
        <p:spPr>
          <a:xfrm>
            <a:off x="6655229" y="3243421"/>
            <a:ext cx="1591651" cy="710940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آيا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انجام مرحله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امکان‌پذیری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اکتساب مورد نیاز است ؟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103" name="Straight Arrow Connector 102">
            <a:extLst>
              <a:ext uri="{FF2B5EF4-FFF2-40B4-BE49-F238E27FC236}">
                <a16:creationId xmlns:a16="http://schemas.microsoft.com/office/drawing/2014/main" id="{F85FA4B1-23D0-49CF-B233-B73C85C479A9}"/>
              </a:ext>
            </a:extLst>
          </p:cNvPr>
          <p:cNvCxnSpPr>
            <a:cxnSpLocks/>
            <a:stCxn id="99" idx="2"/>
            <a:endCxn id="45" idx="0"/>
          </p:cNvCxnSpPr>
          <p:nvPr/>
        </p:nvCxnSpPr>
        <p:spPr>
          <a:xfrm>
            <a:off x="7451055" y="3954361"/>
            <a:ext cx="2509" cy="1818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C7E2E20B-B044-45A7-992E-6BB0195C8646}"/>
              </a:ext>
            </a:extLst>
          </p:cNvPr>
          <p:cNvCxnSpPr>
            <a:cxnSpLocks/>
            <a:stCxn id="99" idx="1"/>
            <a:endCxn id="109" idx="3"/>
          </p:cNvCxnSpPr>
          <p:nvPr/>
        </p:nvCxnSpPr>
        <p:spPr>
          <a:xfrm flipH="1">
            <a:off x="6354602" y="3598891"/>
            <a:ext cx="300627" cy="28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9" name="Diamond 108">
            <a:extLst>
              <a:ext uri="{FF2B5EF4-FFF2-40B4-BE49-F238E27FC236}">
                <a16:creationId xmlns:a16="http://schemas.microsoft.com/office/drawing/2014/main" id="{1DDFD182-2530-41EC-A198-42399C335BE9}"/>
              </a:ext>
            </a:extLst>
          </p:cNvPr>
          <p:cNvSpPr/>
          <p:nvPr/>
        </p:nvSpPr>
        <p:spPr>
          <a:xfrm>
            <a:off x="4287188" y="3246276"/>
            <a:ext cx="2067414" cy="710940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fa-IR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آیا اجرای مرحله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امکان‌پذیری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مورد تایید ناظر طرح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می‌باشد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؟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 </a:t>
            </a:r>
          </a:p>
        </p:txBody>
      </p:sp>
      <p:cxnSp>
        <p:nvCxnSpPr>
          <p:cNvPr id="125" name="Elbow Connector 2054">
            <a:extLst>
              <a:ext uri="{FF2B5EF4-FFF2-40B4-BE49-F238E27FC236}">
                <a16:creationId xmlns:a16="http://schemas.microsoft.com/office/drawing/2014/main" id="{D461E9DF-AE0A-4C52-A615-37FCE8D68DF3}"/>
              </a:ext>
            </a:extLst>
          </p:cNvPr>
          <p:cNvCxnSpPr>
            <a:cxnSpLocks/>
            <a:stCxn id="109" idx="2"/>
            <a:endCxn id="45" idx="1"/>
          </p:cNvCxnSpPr>
          <p:nvPr/>
        </p:nvCxnSpPr>
        <p:spPr>
          <a:xfrm rot="16200000" flipH="1">
            <a:off x="5604597" y="3673514"/>
            <a:ext cx="261198" cy="82860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8" name="TextBox 127">
            <a:extLst>
              <a:ext uri="{FF2B5EF4-FFF2-40B4-BE49-F238E27FC236}">
                <a16:creationId xmlns:a16="http://schemas.microsoft.com/office/drawing/2014/main" id="{9C4ECC12-5EA7-4353-B556-0EACC7F97CBC}"/>
              </a:ext>
            </a:extLst>
          </p:cNvPr>
          <p:cNvSpPr txBox="1"/>
          <p:nvPr/>
        </p:nvSpPr>
        <p:spPr>
          <a:xfrm>
            <a:off x="5219107" y="3993110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بله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13EB5F83-FD52-4ECD-AB33-E5D3CF810880}"/>
              </a:ext>
            </a:extLst>
          </p:cNvPr>
          <p:cNvSpPr txBox="1"/>
          <p:nvPr/>
        </p:nvSpPr>
        <p:spPr>
          <a:xfrm>
            <a:off x="4140133" y="3779999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خیر</a:t>
            </a:r>
          </a:p>
        </p:txBody>
      </p:sp>
      <p:cxnSp>
        <p:nvCxnSpPr>
          <p:cNvPr id="130" name="Elbow Connector 2054">
            <a:extLst>
              <a:ext uri="{FF2B5EF4-FFF2-40B4-BE49-F238E27FC236}">
                <a16:creationId xmlns:a16="http://schemas.microsoft.com/office/drawing/2014/main" id="{E5382127-3B36-463D-98A2-D9B73E8C39D8}"/>
              </a:ext>
            </a:extLst>
          </p:cNvPr>
          <p:cNvCxnSpPr>
            <a:cxnSpLocks/>
            <a:stCxn id="109" idx="1"/>
            <a:endCxn id="11" idx="2"/>
          </p:cNvCxnSpPr>
          <p:nvPr/>
        </p:nvCxnSpPr>
        <p:spPr>
          <a:xfrm rot="10800000" flipH="1" flipV="1">
            <a:off x="4287187" y="3601745"/>
            <a:ext cx="2835763" cy="3115339"/>
          </a:xfrm>
          <a:prstGeom prst="bentConnector3">
            <a:avLst>
              <a:gd name="adj1" fmla="val -2687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0" name="TextBox 139">
            <a:extLst>
              <a:ext uri="{FF2B5EF4-FFF2-40B4-BE49-F238E27FC236}">
                <a16:creationId xmlns:a16="http://schemas.microsoft.com/office/drawing/2014/main" id="{573EFA3C-FDC4-4F7E-82AA-16EF78C021AE}"/>
              </a:ext>
            </a:extLst>
          </p:cNvPr>
          <p:cNvSpPr txBox="1"/>
          <p:nvPr/>
        </p:nvSpPr>
        <p:spPr>
          <a:xfrm>
            <a:off x="6318835" y="3389289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بله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929614C5-E9B4-47BA-81BD-129437DB82DD}"/>
              </a:ext>
            </a:extLst>
          </p:cNvPr>
          <p:cNvSpPr txBox="1"/>
          <p:nvPr/>
        </p:nvSpPr>
        <p:spPr>
          <a:xfrm>
            <a:off x="8521786" y="2305563"/>
            <a:ext cx="379163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خیر</a:t>
            </a:r>
          </a:p>
        </p:txBody>
      </p:sp>
    </p:spTree>
    <p:extLst>
      <p:ext uri="{BB962C8B-B14F-4D97-AF65-F5344CB8AC3E}">
        <p14:creationId xmlns:p14="http://schemas.microsoft.com/office/powerpoint/2010/main" val="1929753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2FC587-38B9-428A-8BB9-9D30F4FF549B}"/>
              </a:ext>
            </a:extLst>
          </p:cNvPr>
          <p:cNvSpPr txBox="1"/>
          <p:nvPr/>
        </p:nvSpPr>
        <p:spPr>
          <a:xfrm>
            <a:off x="1932350" y="985982"/>
            <a:ext cx="8327300" cy="757130"/>
          </a:xfrm>
          <a:prstGeom prst="rect">
            <a:avLst/>
          </a:prstGeom>
          <a:gradFill flip="none" rotWithShape="1">
            <a:gsLst>
              <a:gs pos="100000">
                <a:srgbClr val="F2F7FB"/>
              </a:gs>
              <a:gs pos="0">
                <a:srgbClr val="F2F7FB"/>
              </a:gs>
              <a:gs pos="60000">
                <a:srgbClr val="BED9EE"/>
              </a:gs>
              <a:gs pos="40000">
                <a:srgbClr val="BED9EE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fa-IR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defRPr>
            </a:lvl1pPr>
          </a:lstStyle>
          <a:p>
            <a:r>
              <a:rPr lang="fa-IR" dirty="0"/>
              <a:t>مراحل اجرای برنامه راهبری و حمایت از قراردادهای اکتساب </a:t>
            </a:r>
            <a:r>
              <a:rPr lang="fa-IR" dirty="0" err="1"/>
              <a:t>فناوری‌های</a:t>
            </a:r>
            <a:r>
              <a:rPr lang="fa-IR" dirty="0"/>
              <a:t> نوظهور و بدیع</a:t>
            </a:r>
          </a:p>
          <a:p>
            <a:r>
              <a:rPr lang="fa-IR" dirty="0"/>
              <a:t>با </a:t>
            </a:r>
            <a:r>
              <a:rPr lang="fa-IR" dirty="0" err="1"/>
              <a:t>دانشگاه‌ها</a:t>
            </a:r>
            <a:r>
              <a:rPr lang="fa-IR" dirty="0"/>
              <a:t> </a:t>
            </a:r>
            <a:r>
              <a:rPr lang="fa-IR" dirty="0" err="1"/>
              <a:t>ومراکز</a:t>
            </a:r>
            <a:r>
              <a:rPr lang="fa-IR" dirty="0"/>
              <a:t> تحقیقاتی</a:t>
            </a:r>
          </a:p>
        </p:txBody>
      </p:sp>
      <p:sp>
        <p:nvSpPr>
          <p:cNvPr id="3" name="Rectangle 2"/>
          <p:cNvSpPr/>
          <p:nvPr/>
        </p:nvSpPr>
        <p:spPr>
          <a:xfrm>
            <a:off x="261258" y="1692481"/>
            <a:ext cx="11593285" cy="4997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فرايند اجرا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برنامه اکتساب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فناوری‌های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نوظهور و بدیع با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دانشگاه‌ها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و مراکز تحقیقاتی در دو بخش ارزیابی و نظارت</a:t>
            </a:r>
            <a:r>
              <a:rPr kumimoji="0" lang="ar-SA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به شرح زير 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است</a:t>
            </a:r>
            <a:r>
              <a:rPr kumimoji="0" lang="ar-SA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: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ارزيابي: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ارسال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پیشنهادیه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در قالب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کاربرگ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102 و 708 توسط سازمان‌های عمده ن.م، مراکز تحقیقاتی،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پژوهشگاه‌ها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و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دانشگاه‌های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سراسر کشور به مرکز اکتساب حوزه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عتف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ارزیابی اولیه پیشنهادیه در مرکز اکتساب حوزه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عتف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ارسال پیشنهادیه به دبیرخانه شبکه ارزیابان و ناظران جهت ارجاع به سرداور مرتبط، به منظور ارزیابی تخصصی (در صورت تایید مرکز اکتساب در ارزیابی اولیه)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اعلام نتیجه ارزیابی و معرفی ناظر فنی (در صورت مثبت بودن نتيجه ارزیابی تخصصی) به دبیرخانه شبکه توسط سرداور تخصصي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نظارت: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ارائه گزارش پیشرفت هر مرحله از طرح، توسط سازمان یا بخش ملّی به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مركز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اكتساب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حوزه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عتف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ارسال گزارش پیشرفت هر مرحله از طرح، توسط مركز اكتساب به دبیرخانه شبکه جهت ارجاع به ناظر فني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آزادسازی اعتبارات پروژه توسط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مركز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اكتساب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حوزه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عتف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(در صورت تأیید ناظر فنی)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نظر تخصصي ناظر فني مبني بر تعيين تكليف طرح (جاري، خاتمه و مختومه)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اعلام مختومگی طرح در صورت عدم تایید نتایج اجرای طرح توسط ناظر فنی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تکمیل فرآیند خاتمه‌یافتگی طرح در صورت تایید گزارش پیشرفت 100 درصدی توسط ناظر فني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BDD173B6-2EFA-4D27-B03B-490B32A5E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11343" y="6537491"/>
            <a:ext cx="2743200" cy="365125"/>
          </a:xfrm>
        </p:spPr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602C93-2BF3-49DC-AB42-E321F8F4FA53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fa-IR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325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8F6214-60E2-4712-9536-7B44FB92B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602C93-2BF3-49DC-AB42-E321F8F4FA53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fa-IR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C14796-71B7-4E94-88E3-1FC76C2A0F7C}"/>
              </a:ext>
            </a:extLst>
          </p:cNvPr>
          <p:cNvSpPr txBox="1"/>
          <p:nvPr/>
        </p:nvSpPr>
        <p:spPr>
          <a:xfrm>
            <a:off x="1932350" y="997900"/>
            <a:ext cx="8327300" cy="757130"/>
          </a:xfrm>
          <a:prstGeom prst="rect">
            <a:avLst/>
          </a:prstGeom>
          <a:gradFill flip="none" rotWithShape="1">
            <a:gsLst>
              <a:gs pos="100000">
                <a:srgbClr val="F2F7FB"/>
              </a:gs>
              <a:gs pos="0">
                <a:srgbClr val="F2F7FB"/>
              </a:gs>
              <a:gs pos="60000">
                <a:srgbClr val="BED9EE"/>
              </a:gs>
              <a:gs pos="40000">
                <a:srgbClr val="BED9EE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fa-IR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defRPr>
            </a:lvl1pPr>
          </a:lstStyle>
          <a:p>
            <a:r>
              <a:rPr lang="fa-IR" dirty="0"/>
              <a:t>الزامات برنامه راهبری و حمایت از قراردادهای اکتساب </a:t>
            </a:r>
            <a:r>
              <a:rPr lang="fa-IR" dirty="0" err="1"/>
              <a:t>فناوری‌های</a:t>
            </a:r>
            <a:r>
              <a:rPr lang="fa-IR" dirty="0"/>
              <a:t> نوظهور و بدیع</a:t>
            </a:r>
          </a:p>
          <a:p>
            <a:r>
              <a:rPr lang="fa-IR" dirty="0"/>
              <a:t>با </a:t>
            </a:r>
            <a:r>
              <a:rPr lang="fa-IR" dirty="0" err="1"/>
              <a:t>دانشگاه‌ها</a:t>
            </a:r>
            <a:r>
              <a:rPr lang="fa-IR" dirty="0"/>
              <a:t> </a:t>
            </a:r>
            <a:r>
              <a:rPr lang="fa-IR" dirty="0" err="1"/>
              <a:t>ومراکز</a:t>
            </a:r>
            <a:r>
              <a:rPr lang="fa-IR" dirty="0"/>
              <a:t> تحقیقاتی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D1FB7E-1021-4F63-910C-491FD4303FD7}"/>
              </a:ext>
            </a:extLst>
          </p:cNvPr>
          <p:cNvSpPr/>
          <p:nvPr/>
        </p:nvSpPr>
        <p:spPr>
          <a:xfrm>
            <a:off x="261258" y="1853002"/>
            <a:ext cx="11593285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الزامات انعقاد قرارداد اکتساب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فناوری‌های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نوظهور و بدیع با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دانشگاه‌ها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و مراکز تحقیقاتی به شرح ذیل است:</a:t>
            </a:r>
          </a:p>
          <a:p>
            <a:pPr marL="285750" indent="-285750" algn="just" rtl="1">
              <a:lnSpc>
                <a:spcPct val="150000"/>
              </a:lnSpc>
              <a:buFontTx/>
              <a:buChar char="-"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30 میلیارد ریال سقف مبلغ قرارداد فقط به صورت ریالی اعلام گردد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اعضا هیئت علمی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دانشگاه‌ها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یا مراکز تحقیقاتی بخش ملّی بودن مجری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عدم انعقاد همزمان دو یا چند قرارداد اکتساب فناوری نوظهور و بدیع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36ماه حداکثر زمان اجرای قرارداد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اخذ مجوز انعقاد قرارداد اکتساب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فناوری‌های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بدیع و نوظهور از حوزه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عتف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موسسه آموزشی و تحقیقاتی صنایع دفاعی</a:t>
            </a:r>
          </a:p>
          <a:p>
            <a:pPr marL="285750" indent="-285750" algn="just" rtl="1">
              <a:lnSpc>
                <a:spcPct val="150000"/>
              </a:lnSpc>
              <a:buFontTx/>
              <a:buChar char="-"/>
              <a:defRPr/>
            </a:pPr>
            <a:r>
              <a:rPr lang="fa-IR" sz="1600" b="1" dirty="0">
                <a:solidFill>
                  <a:prstClr val="black"/>
                </a:solidFill>
                <a:latin typeface="Calibri"/>
                <a:cs typeface="B Nazanin" panose="00000400000000000000" pitchFamily="2" charset="-78"/>
              </a:rPr>
              <a:t>چاپ و امضا قرارداد </a:t>
            </a:r>
            <a:r>
              <a:rPr lang="fa-IR" sz="1600" b="1" dirty="0" err="1">
                <a:solidFill>
                  <a:prstClr val="black"/>
                </a:solidFill>
                <a:latin typeface="Calibri"/>
                <a:cs typeface="B Nazanin" panose="00000400000000000000" pitchFamily="2" charset="-78"/>
              </a:rPr>
              <a:t>الزاما</a:t>
            </a:r>
            <a:r>
              <a:rPr lang="fa-IR" sz="1600" b="1" dirty="0">
                <a:solidFill>
                  <a:prstClr val="black"/>
                </a:solidFill>
                <a:latin typeface="Calibri"/>
                <a:cs typeface="B Nazanin" panose="00000400000000000000" pitchFamily="2" charset="-78"/>
              </a:rPr>
              <a:t> در 4 نسخه </a:t>
            </a:r>
            <a:endParaRPr kumimoji="0" lang="fa-IR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تکراری یا موازی نبودن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پیشنهادیه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با سابقه پژوهشی کشور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متناسب و مورد نیاز نیروهای مسلح بودن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پیشنهادیه</a:t>
            </a:r>
            <a:endParaRPr kumimoji="0" lang="fa-IR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آزمایشگاه تحقیقاتی مجهز و متناسب با موضوع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پیشنهادیه</a:t>
            </a:r>
            <a:endParaRPr kumimoji="0" lang="fa-IR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تیم تحقیقاتی توانمند با سابقه پژوهشی متناسب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تکمیل دقیق و شفاف فرم های 102 و 708 و ارسال برای بررسی در حوزه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عتف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موسسه آموزشی و تحقیقاتی صنایع دفاعی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58575338"/>
      </p:ext>
    </p:extLst>
  </p:cSld>
  <p:clrMapOvr>
    <a:masterClrMapping/>
  </p:clrMapOvr>
</p:sld>
</file>

<file path=ppt/theme/theme1.xml><?xml version="1.0" encoding="utf-8"?>
<a:theme xmlns:a="http://schemas.openxmlformats.org/drawingml/2006/main" name="7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1085</Words>
  <Application>Microsoft Office PowerPoint</Application>
  <PresentationFormat>Widescreen</PresentationFormat>
  <Paragraphs>94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7_Office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فربد ذبیحیان</dc:creator>
  <cp:lastModifiedBy>حسین راستگو</cp:lastModifiedBy>
  <cp:revision>5</cp:revision>
  <dcterms:created xsi:type="dcterms:W3CDTF">2023-11-06T12:40:40Z</dcterms:created>
  <dcterms:modified xsi:type="dcterms:W3CDTF">2023-12-09T09:06:28Z</dcterms:modified>
</cp:coreProperties>
</file>