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5917" r:id="rId5"/>
  </p:sldMasterIdLst>
  <p:notesMasterIdLst>
    <p:notesMasterId r:id="rId10"/>
  </p:notesMasterIdLst>
  <p:handoutMasterIdLst>
    <p:handoutMasterId r:id="rId11"/>
  </p:handoutMasterIdLst>
  <p:sldIdLst>
    <p:sldId id="1401" r:id="rId6"/>
    <p:sldId id="1402" r:id="rId7"/>
    <p:sldId id="1403" r:id="rId8"/>
    <p:sldId id="1404" r:id="rId9"/>
  </p:sldIdLst>
  <p:sldSz cx="12192000" cy="6858000"/>
  <p:notesSz cx="7099300" cy="10234613"/>
  <p:custShowLst>
    <p:custShow name="نفع - ماموریت" id="0">
      <p:sldLst/>
    </p:custShow>
    <p:custShow name="نفع - سیاست" id="1">
      <p:sldLst/>
    </p:custShow>
    <p:custShow name="نفع - درختواره اصلی" id="2">
      <p:sldLst/>
    </p:custShow>
    <p:custShow name="نفع - چالش ها" id="3">
      <p:sldLst/>
    </p:custShow>
    <p:custShow name="نفع - صندوق حمايت از تحقيقات - اهم اقدامات" id="4">
      <p:sldLst/>
    </p:custShow>
    <p:custShow name="اهم اقدامات مرکز راهبری" id="5">
      <p:sldLst/>
    </p:custShow>
    <p:custShow name="نفع - درختواره - مدیریت اکتساب" id="6">
      <p:sldLst/>
    </p:custShow>
    <p:custShow name="نفع - درختواره - معماری" id="7">
      <p:sldLst/>
    </p:custShow>
    <p:custShow name="نفع - درختواره - دبیرخانه" id="8">
      <p:sldLst/>
    </p:custShow>
    <p:custShow name="نفع - درختواره - امور وظیفه" id="9">
      <p:sldLst/>
    </p:custShow>
    <p:custShow name="نفع - درختواره - صندوق حمایت" id="10">
      <p:sldLst/>
    </p:custShow>
    <p:custShow name="نفع - درختواره - ارتباطات" id="11">
      <p:sldLst/>
    </p:custShow>
    <p:custShow name="نفع - درختواره - متنوع سازی" id="12">
      <p:sldLst/>
    </p:custShow>
    <p:custShow name="نفع - محورهای گزارش" id="13">
      <p:sldLst/>
    </p:custShow>
    <p:custShow name="نفع - درختواره همکاری" id="14">
      <p:sldLst/>
    </p:custShow>
    <p:custShow name="نفع - اخبار مهم" id="15">
      <p:sldLst/>
    </p:custShow>
    <p:custShow name="نفع - اخبار بروشور" id="16">
      <p:sldLst/>
    </p:custShow>
    <p:custShow name="نفع - اخبار دستیبای به پیشرفت فناوری پیشرفته" id="17">
      <p:sldLst/>
    </p:custShow>
    <p:custShow name="نفع - اخبار تعیین تکلیف اعتبار هزینه نشده" id="18">
      <p:sldLst/>
    </p:custShow>
    <p:custShow name="نفع - اخبار راه‌اندازي 4 كارگروه تخصصي شوراي عالي عتف ودجا" id="19">
      <p:sldLst/>
    </p:custShow>
    <p:custShow name="نفع - اخبار عملیاتی نمودن تفاهم نامه همکاری" id="20">
      <p:sldLst/>
    </p:custShow>
    <p:custShow name="نفع - اخبار کتابچه راهنما ئر راستای توسعه نوآوری" id="21">
      <p:sldLst/>
    </p:custShow>
    <p:custShow name="نفع - اخبار اثر بخشی بکاگیری محققان وظیفه" id="22">
      <p:sldLst/>
    </p:custShow>
    <p:custShow name="نفع - اخبار تفاهم نامه با صندوق ملی" id="23">
      <p:sldLst/>
    </p:custShow>
    <p:custShow name="نفع - اخبار بکارگیری دانش آموختگان" id="24">
      <p:sldLst/>
    </p:custShow>
    <p:custShow name="نفع - اخبار اولین گردهمایی" id="25">
      <p:sldLst/>
    </p:custShow>
    <p:custShow name="ارتقا امنیت - درختواره اصلی" id="26">
      <p:sldLst/>
    </p:custShow>
    <p:custShow name="ارتقا امنیت - دفاع سایبری" id="27">
      <p:sldLst/>
    </p:custShow>
    <p:custShow name="ارتقا امنیت - آموزش" id="28">
      <p:sldLst/>
    </p:custShow>
    <p:custShow name="ارتقاء امنیت - اقدامات رده‌ها در حوزه ارتقاي امنيت" id="29">
      <p:sldLst/>
    </p:custShow>
    <p:custShow name="ارتقاء امنیت–  مدیریت و نظارت بر خرید اقلام و تجهیزات ارتقای امنیت" id="30">
      <p:sldLst/>
    </p:custShow>
    <p:custShow name="ارتقاء امنیت - افزایش ضریب حفاظتی" id="31">
      <p:sldLst/>
    </p:custShow>
    <p:custShow name="راهبری - توافقنامه پروژه های تحقیق و توسعه" id="32">
      <p:sldLst/>
    </p:custShow>
    <p:custShow name="راهبری - بیان مساله" id="33">
      <p:sldLst/>
    </p:custShow>
    <p:custShow name="نفع - راهبری درختواره" id="34">
      <p:sldLst/>
    </p:custShow>
    <p:custShow name="نفع - مرکز نوظهور - نمونه پروژه" id="35">
      <p:sldLst/>
    </p:custShow>
    <p:custShow name="نغع - قرارداد تسهیلات" id="36">
      <p:sldLst/>
    </p:custShow>
    <p:custShow name="نفع - نمونه بروشور فناوری" id="37">
      <p:sldLst/>
    </p:custShow>
    <p:custShow name="پژوهشکده - سیاست پژوهی - شورای پژوهشی موسسه" id="38">
      <p:sldLst/>
    </p:custShow>
    <p:custShow name="نفع - اخبار مهم - تمدید تفاهم نامه 80 میلیارد" id="39">
      <p:sldLst/>
    </p:custShow>
    <p:custShow name="نفع - اخبار مهم - انعقاد 16قرار" id="40">
      <p:sldLst/>
    </p:custShow>
    <p:custShow name="نفع-صندوق-پروژه 1" id="41">
      <p:sldLst/>
    </p:custShow>
    <p:custShow name="نفع-صندوق-پروژه 2" id="42">
      <p:sldLst/>
    </p:custShow>
    <p:custShow name="نفع- همكاري‌ها- ساير اقدامات" id="43">
      <p:sldLst/>
    </p:custShow>
    <p:custShow name="نفع- مركز نوظهور- روند" id="44">
      <p:sldLst/>
    </p:custShow>
    <p:custShow name="نفع- معماري- نظام جامع تحقيقات" id="45">
      <p:sldLst/>
    </p:custShow>
    <p:custShow name="نفع- صندوق- اصلاح آيين نامه" id="46">
      <p:sldLst/>
    </p:custShow>
    <p:custShow name="نفع- محققان وظيفه - نمونه" id="47">
      <p:sldLst/>
    </p:custShow>
    <p:custShow name="نفع- بين‌الملل- ساير اقدامات" id="48">
      <p:sldLst/>
    </p:custShow>
    <p:custShow name="نفع- دستور جلسات شوراي عتف" id="49">
      <p:sldLst/>
    </p:custShow>
    <p:custShow name="نفع- نمونه قراردادتسهيلات صندوق" id="50">
      <p:sldLst/>
    </p:custShow>
    <p:custShow name="نفع- راهبردهاي دفاتر شهيدفهميده" id="51">
      <p:sldLst/>
    </p:custShow>
    <p:custShow name="نفع- فرصت مطالعاتي" id="52">
      <p:sldLst/>
    </p:custShow>
    <p:custShow name="نفع- رويدادهاي استارت‌آپي فناور" id="53">
      <p:sldLst/>
    </p:custShow>
    <p:custShow name="نفع- موضوعات شوراعالي و كميسيون" id="54">
      <p:sldLst/>
    </p:custShow>
  </p:custShowLst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2260" userDrawn="1">
          <p15:clr>
            <a:srgbClr val="A4A3A4"/>
          </p15:clr>
        </p15:guide>
        <p15:guide id="4" pos="39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C03E"/>
    <a:srgbClr val="FBCD3F"/>
    <a:srgbClr val="E2F0D9"/>
    <a:srgbClr val="EEF5FB"/>
    <a:srgbClr val="CCFFFF"/>
    <a:srgbClr val="E7E4C6"/>
    <a:srgbClr val="009900"/>
    <a:srgbClr val="008000"/>
    <a:srgbClr val="000099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77" autoAdjust="0"/>
    <p:restoredTop sz="95448" autoAdjust="0"/>
  </p:normalViewPr>
  <p:slideViewPr>
    <p:cSldViewPr snapToGrid="0">
      <p:cViewPr varScale="1">
        <p:scale>
          <a:sx n="81" d="100"/>
          <a:sy n="81" d="100"/>
        </p:scale>
        <p:origin x="120" y="570"/>
      </p:cViewPr>
      <p:guideLst>
        <p:guide orient="horz" pos="2160"/>
        <p:guide pos="3840"/>
        <p:guide orient="horz" pos="2260"/>
        <p:guide pos="39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286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022938" y="0"/>
            <a:ext cx="3076363" cy="513508"/>
          </a:xfrm>
          <a:prstGeom prst="rect">
            <a:avLst/>
          </a:prstGeom>
        </p:spPr>
        <p:txBody>
          <a:bodyPr vert="horz" lIns="96690" tIns="48345" rIns="96690" bIns="48345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644" y="0"/>
            <a:ext cx="3076363" cy="513508"/>
          </a:xfrm>
          <a:prstGeom prst="rect">
            <a:avLst/>
          </a:prstGeom>
        </p:spPr>
        <p:txBody>
          <a:bodyPr vert="horz" lIns="96690" tIns="48345" rIns="96690" bIns="48345" rtlCol="1"/>
          <a:lstStyle>
            <a:lvl1pPr algn="l">
              <a:defRPr sz="1200"/>
            </a:lvl1pPr>
          </a:lstStyle>
          <a:p>
            <a:fld id="{081660A4-26E7-4277-9509-9E9CF6551A31}" type="datetimeFigureOut">
              <a:rPr lang="fa-IR" smtClean="0"/>
              <a:pPr/>
              <a:t>27/05/1445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022938" y="9721107"/>
            <a:ext cx="3076363" cy="513506"/>
          </a:xfrm>
          <a:prstGeom prst="rect">
            <a:avLst/>
          </a:prstGeom>
        </p:spPr>
        <p:txBody>
          <a:bodyPr vert="horz" lIns="96690" tIns="48345" rIns="96690" bIns="48345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644" y="9721107"/>
            <a:ext cx="3076363" cy="513506"/>
          </a:xfrm>
          <a:prstGeom prst="rect">
            <a:avLst/>
          </a:prstGeom>
        </p:spPr>
        <p:txBody>
          <a:bodyPr vert="horz" lIns="96690" tIns="48345" rIns="96690" bIns="48345" rtlCol="1" anchor="b"/>
          <a:lstStyle>
            <a:lvl1pPr algn="l">
              <a:defRPr sz="1200"/>
            </a:lvl1pPr>
          </a:lstStyle>
          <a:p>
            <a:fld id="{928804C1-7B01-42AA-B52C-1FEF7EE738F4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716969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022938" y="0"/>
            <a:ext cx="3076363" cy="513508"/>
          </a:xfrm>
          <a:prstGeom prst="rect">
            <a:avLst/>
          </a:prstGeom>
        </p:spPr>
        <p:txBody>
          <a:bodyPr vert="horz" lIns="96690" tIns="48345" rIns="96690" bIns="48345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644" y="0"/>
            <a:ext cx="3076363" cy="513508"/>
          </a:xfrm>
          <a:prstGeom prst="rect">
            <a:avLst/>
          </a:prstGeom>
        </p:spPr>
        <p:txBody>
          <a:bodyPr vert="horz" lIns="96690" tIns="48345" rIns="96690" bIns="48345" rtlCol="1"/>
          <a:lstStyle>
            <a:lvl1pPr algn="l">
              <a:defRPr sz="1200"/>
            </a:lvl1pPr>
          </a:lstStyle>
          <a:p>
            <a:fld id="{44DD2387-C201-4708-8AFF-B5BE3BD8423E}" type="datetimeFigureOut">
              <a:rPr lang="fa-IR" smtClean="0"/>
              <a:pPr/>
              <a:t>27/05/1445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37275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90" tIns="48345" rIns="96690" bIns="48345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1" y="4925409"/>
            <a:ext cx="5679440" cy="4029879"/>
          </a:xfrm>
          <a:prstGeom prst="rect">
            <a:avLst/>
          </a:prstGeom>
        </p:spPr>
        <p:txBody>
          <a:bodyPr vert="horz" lIns="96690" tIns="48345" rIns="96690" bIns="48345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022938" y="9721107"/>
            <a:ext cx="3076363" cy="513506"/>
          </a:xfrm>
          <a:prstGeom prst="rect">
            <a:avLst/>
          </a:prstGeom>
        </p:spPr>
        <p:txBody>
          <a:bodyPr vert="horz" lIns="96690" tIns="48345" rIns="96690" bIns="48345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644" y="9721107"/>
            <a:ext cx="3076363" cy="513506"/>
          </a:xfrm>
          <a:prstGeom prst="rect">
            <a:avLst/>
          </a:prstGeom>
        </p:spPr>
        <p:txBody>
          <a:bodyPr vert="horz" lIns="96690" tIns="48345" rIns="96690" bIns="48345" rtlCol="1" anchor="b"/>
          <a:lstStyle>
            <a:lvl1pPr algn="l">
              <a:defRPr sz="1200"/>
            </a:lvl1pPr>
          </a:lstStyle>
          <a:p>
            <a:fld id="{BC40E9EC-CCA7-4044-8A3B-3A7EF6738F73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40189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1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802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05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19" y="98745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05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6850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05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19" y="987455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05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2769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5834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4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5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4444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28353" y="-1"/>
            <a:ext cx="1295467" cy="68686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540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10465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2578306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72740" y="6466464"/>
            <a:ext cx="2743200" cy="365125"/>
          </a:xfrm>
        </p:spPr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526998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72740" y="6466464"/>
            <a:ext cx="2743200" cy="365125"/>
          </a:xfrm>
        </p:spPr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2631684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4" y="170977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4" y="458951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355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136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595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31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40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40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40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234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19" r:id="rId2"/>
    <p:sldLayoutId id="2147485920" r:id="rId3"/>
    <p:sldLayoutId id="2147485921" r:id="rId4"/>
    <p:sldLayoutId id="2147485922" r:id="rId5"/>
    <p:sldLayoutId id="2147485923" r:id="rId6"/>
    <p:sldLayoutId id="2147485924" r:id="rId7"/>
    <p:sldLayoutId id="2147485925" r:id="rId8"/>
    <p:sldLayoutId id="2147485926" r:id="rId9"/>
    <p:sldLayoutId id="2147485927" r:id="rId10"/>
    <p:sldLayoutId id="2147485928" r:id="rId11"/>
    <p:sldLayoutId id="2147485929" r:id="rId12"/>
    <p:sldLayoutId id="2147485930" r:id="rId13"/>
    <p:sldLayoutId id="2147485931" r:id="rId14"/>
    <p:sldLayoutId id="2147485932" r:id="rId15"/>
  </p:sldLayoutIdLst>
  <p:hf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000578"/>
            <a:ext cx="12192000" cy="3797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موسسه آموزشي و تحقيقاتي صنايع دفاعي ضمن انجام مطالعات ميداني و آسیب‌شناسی انواع روش‌هاي همكاري با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دانشگاه‌ها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و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مراكز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تحقيقاتي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در دوره‌هاي مختلف، نسبت به ترميم روش‌ها اقدام نمود. در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نتيجه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اين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مطالعات،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خلأ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روش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خاصي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براي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همكاري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شرکت‌های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دانش بنیان و صنعت دفاعی در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زمينه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اكتساب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فناوري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هاي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نوظهور و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بديع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مبتني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بر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جلوگيري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از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غافلگيري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فناورانه و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غافلگير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كردن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دشمنان، احساس شد.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بنابراين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روش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جديدي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با عنوان برنامه راهبری و حمایت از قراردادهای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امکان‌سنجی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اکتساب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فناوری‌های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 نوظهور و بدیع با پارک علم و فناوری / مرکز رشد / مرکز نوآوری با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كمك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،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همفكري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و مشورت با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کارگروه‌های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اندیشه‌ورز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و سازمان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هاي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نيروهاي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مسلح، طرح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ريزي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و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پياده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سازي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شد.</a:t>
            </a: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الگوی شراکت راهبردی به منظور اکتساب فناوری های نوظهور و بدیع می باشد و برای دستیابی به فناورهای ناظر بر محیط آینده نیروهای مسلح طراحی شده است. در اين روش جديد، كنسرسيومي از شركاي راهبردي براي اكتساب فناوري‌هاي نوظهور و بديع در بخش خصوصی و نيروهاي مسلح شكل مي‌گيرد. با اجراي اين الگو، ضمن رفع بسياري از موانع همكاري هاي صنايع دفاعي و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شرکت‌های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دانش‌بنیان</a:t>
            </a:r>
            <a:r>
              <a:rPr kumimoji="0" lang="fa-IR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، شاهد دستاوردهاي جديد اين موج از همكاري‌ها، از طريق اكتساب فناوري هاي ناظر بر محيط آينده‌ي نيروهاي مسلح و پژوهش هاي مرز دانشي نوظهور و بديع با آفاق ميان مدت و بلند مدت براي پيشگيري از غافلگيري فناورانه و غافلگير نمودن دشمنان مي‌باشيم.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Lotus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FA3B0E-775A-4CA5-98D1-AFE84F6AB9CE}"/>
              </a:ext>
            </a:extLst>
          </p:cNvPr>
          <p:cNvSpPr txBox="1"/>
          <p:nvPr/>
        </p:nvSpPr>
        <p:spPr>
          <a:xfrm>
            <a:off x="1932349" y="1130236"/>
            <a:ext cx="8327300" cy="646331"/>
          </a:xfrm>
          <a:prstGeom prst="rect">
            <a:avLst/>
          </a:prstGeom>
          <a:gradFill flip="none" rotWithShape="1">
            <a:gsLst>
              <a:gs pos="100000">
                <a:srgbClr val="F4F7FC"/>
              </a:gs>
              <a:gs pos="0">
                <a:srgbClr val="F4F7FC"/>
              </a:gs>
              <a:gs pos="59000">
                <a:srgbClr val="BED9EE"/>
              </a:gs>
              <a:gs pos="45000">
                <a:srgbClr val="BED9EE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برنامه راهبری و حمایت از قراردادهای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امکان‌سنجی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اکتساب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فناوری‌های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 نوظهور و بدیع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با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شرکت‌های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دانش بنیان مستقر در پارک علم و فناوری / مرکز رشد / مرکز نوآوری</a:t>
            </a:r>
          </a:p>
        </p:txBody>
      </p:sp>
    </p:spTree>
    <p:extLst>
      <p:ext uri="{BB962C8B-B14F-4D97-AF65-F5344CB8AC3E}">
        <p14:creationId xmlns:p14="http://schemas.microsoft.com/office/powerpoint/2010/main" val="3827728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Canvas 25">
            <a:extLst>
              <a:ext uri="{FF2B5EF4-FFF2-40B4-BE49-F238E27FC236}">
                <a16:creationId xmlns:a16="http://schemas.microsoft.com/office/drawing/2014/main" id="{E51B00B7-0420-4287-A7DD-3F6F9441FA05}"/>
              </a:ext>
            </a:extLst>
          </p:cNvPr>
          <p:cNvGrpSpPr/>
          <p:nvPr/>
        </p:nvGrpSpPr>
        <p:grpSpPr>
          <a:xfrm>
            <a:off x="4161524" y="0"/>
            <a:ext cx="7194393" cy="6804948"/>
            <a:chOff x="0" y="-28472"/>
            <a:chExt cx="6096000" cy="13059036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CEBAAD0-B738-4E47-B746-85E5DE0C4194}"/>
                </a:ext>
              </a:extLst>
            </p:cNvPr>
            <p:cNvSpPr/>
            <p:nvPr/>
          </p:nvSpPr>
          <p:spPr>
            <a:xfrm>
              <a:off x="0" y="0"/>
              <a:ext cx="6096000" cy="7443470"/>
            </a:xfrm>
            <a:prstGeom prst="rect">
              <a:avLst/>
            </a:prstGeom>
          </p:spPr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08528828-7206-49EE-8699-B250F878D008}"/>
                </a:ext>
              </a:extLst>
            </p:cNvPr>
            <p:cNvSpPr/>
            <p:nvPr/>
          </p:nvSpPr>
          <p:spPr>
            <a:xfrm>
              <a:off x="2431457" y="-28472"/>
              <a:ext cx="678783" cy="489486"/>
            </a:xfrm>
            <a:prstGeom prst="ellipse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شروع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11AFCCB-1647-4447-84F1-4C659BCB4459}"/>
                </a:ext>
              </a:extLst>
            </p:cNvPr>
            <p:cNvSpPr/>
            <p:nvPr/>
          </p:nvSpPr>
          <p:spPr>
            <a:xfrm>
              <a:off x="1466136" y="1470525"/>
              <a:ext cx="2601757" cy="424899"/>
            </a:xfrm>
            <a:prstGeom prst="rect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B Titr" panose="00000700000000000000" pitchFamily="2" charset="-78"/>
                </a:rPr>
                <a:t>دریافت </a:t>
              </a:r>
              <a:r>
                <a:rPr kumimoji="0" lang="fa-IR" sz="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B Titr" panose="00000700000000000000" pitchFamily="2" charset="-78"/>
                </a:rPr>
                <a:t>پیشنهادیه</a:t>
              </a:r>
              <a:r>
                <a:rPr kumimoji="0" lang="fa-IR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B Titr" panose="00000700000000000000" pitchFamily="2" charset="-78"/>
                </a:rPr>
                <a:t> و ارزیابی اولیه (دارا بودن گواهی </a:t>
              </a:r>
              <a:r>
                <a:rPr kumimoji="0" lang="fa-IR" sz="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B Titr" panose="00000700000000000000" pitchFamily="2" charset="-78"/>
                </a:rPr>
                <a:t>سمتا</a:t>
              </a:r>
              <a:r>
                <a:rPr kumimoji="0" lang="fa-IR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B Titr" panose="00000700000000000000" pitchFamily="2" charset="-78"/>
                </a:rPr>
                <a:t> ، دانش بنیان و ... ) </a:t>
              </a: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B Titr" panose="00000700000000000000" pitchFamily="2" charset="-78"/>
                </a:rPr>
                <a:t> 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B379FB3-C855-49F2-8F78-E7063DBED2BB}"/>
                </a:ext>
              </a:extLst>
            </p:cNvPr>
            <p:cNvSpPr/>
            <p:nvPr/>
          </p:nvSpPr>
          <p:spPr>
            <a:xfrm>
              <a:off x="2509296" y="12693337"/>
              <a:ext cx="572707" cy="337227"/>
            </a:xfrm>
            <a:prstGeom prst="ellipse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پايان</a:t>
              </a:r>
              <a:endPara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16" name="Diamond 15">
              <a:extLst>
                <a:ext uri="{FF2B5EF4-FFF2-40B4-BE49-F238E27FC236}">
                  <a16:creationId xmlns:a16="http://schemas.microsoft.com/office/drawing/2014/main" id="{0CE3A334-188E-4C9D-A7B4-2C5B8E510A53}"/>
                </a:ext>
              </a:extLst>
            </p:cNvPr>
            <p:cNvSpPr/>
            <p:nvPr/>
          </p:nvSpPr>
          <p:spPr>
            <a:xfrm>
              <a:off x="1790641" y="4993933"/>
              <a:ext cx="1974555" cy="903134"/>
            </a:xfrm>
            <a:prstGeom prst="diamond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آيا ارزیابی فنی و تخصصی </a:t>
              </a:r>
              <a:r>
                <a:rPr kumimoji="0" lang="fa-IR" sz="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پیشنهادیه</a:t>
              </a:r>
              <a:r>
                <a:rPr kumimoji="0" lang="fa-IR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 مورد تایید است؟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 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9993AB37-EAAD-4433-A1A2-E024EF2D475F}"/>
                </a:ext>
              </a:extLst>
            </p:cNvPr>
            <p:cNvCxnSpPr>
              <a:cxnSpLocks/>
              <a:stCxn id="16" idx="3"/>
              <a:endCxn id="64" idx="1"/>
            </p:cNvCxnSpPr>
            <p:nvPr/>
          </p:nvCxnSpPr>
          <p:spPr>
            <a:xfrm flipV="1">
              <a:off x="3765195" y="5442976"/>
              <a:ext cx="940742" cy="252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Elbow Connector 2054">
              <a:extLst>
                <a:ext uri="{FF2B5EF4-FFF2-40B4-BE49-F238E27FC236}">
                  <a16:creationId xmlns:a16="http://schemas.microsoft.com/office/drawing/2014/main" id="{4B4BD572-E831-4335-805E-530AF201397B}"/>
                </a:ext>
              </a:extLst>
            </p:cNvPr>
            <p:cNvCxnSpPr>
              <a:cxnSpLocks/>
              <a:stCxn id="473" idx="0"/>
              <a:endCxn id="328" idx="1"/>
            </p:cNvCxnSpPr>
            <p:nvPr/>
          </p:nvCxnSpPr>
          <p:spPr>
            <a:xfrm rot="5400000" flipH="1" flipV="1">
              <a:off x="557183" y="1202184"/>
              <a:ext cx="903385" cy="373231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Elbow Connector 2056">
              <a:extLst>
                <a:ext uri="{FF2B5EF4-FFF2-40B4-BE49-F238E27FC236}">
                  <a16:creationId xmlns:a16="http://schemas.microsoft.com/office/drawing/2014/main" id="{56DF6E66-839C-4D31-963F-104B5550CD82}"/>
                </a:ext>
              </a:extLst>
            </p:cNvPr>
            <p:cNvCxnSpPr>
              <a:cxnSpLocks/>
              <a:stCxn id="32" idx="3"/>
              <a:endCxn id="64" idx="0"/>
            </p:cNvCxnSpPr>
            <p:nvPr/>
          </p:nvCxnSpPr>
          <p:spPr>
            <a:xfrm>
              <a:off x="3762024" y="2658258"/>
              <a:ext cx="1601980" cy="2220945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0EA6FBF9-7DDF-4B56-ACAF-613FDDD8D592}"/>
                </a:ext>
              </a:extLst>
            </p:cNvPr>
            <p:cNvCxnSpPr>
              <a:cxnSpLocks/>
              <a:stCxn id="7" idx="4"/>
              <a:endCxn id="328" idx="0"/>
            </p:cNvCxnSpPr>
            <p:nvPr/>
          </p:nvCxnSpPr>
          <p:spPr>
            <a:xfrm flipH="1">
              <a:off x="2769554" y="461014"/>
              <a:ext cx="1295" cy="19332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8" idx="2"/>
            <a:endCxn id="32" idx="0"/>
          </p:cNvCxnSpPr>
          <p:nvPr/>
        </p:nvCxnSpPr>
        <p:spPr>
          <a:xfrm flipH="1">
            <a:off x="7424838" y="1002525"/>
            <a:ext cx="2268" cy="1568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42" idx="2"/>
            <a:endCxn id="41" idx="0"/>
          </p:cNvCxnSpPr>
          <p:nvPr/>
        </p:nvCxnSpPr>
        <p:spPr>
          <a:xfrm flipH="1">
            <a:off x="7428603" y="2001864"/>
            <a:ext cx="1215" cy="2024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32" idx="2"/>
            <a:endCxn id="42" idx="0"/>
          </p:cNvCxnSpPr>
          <p:nvPr/>
        </p:nvCxnSpPr>
        <p:spPr>
          <a:xfrm>
            <a:off x="7424838" y="1640699"/>
            <a:ext cx="4980" cy="149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811AFCCB-1647-4447-84F1-4C659BCB4459}"/>
              </a:ext>
            </a:extLst>
          </p:cNvPr>
          <p:cNvSpPr/>
          <p:nvPr/>
        </p:nvSpPr>
        <p:spPr>
          <a:xfrm>
            <a:off x="6124536" y="2204285"/>
            <a:ext cx="2608133" cy="22141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ارجاع به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سرداوران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تخصصی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11AFCCB-1647-4447-84F1-4C659BCB4459}"/>
              </a:ext>
            </a:extLst>
          </p:cNvPr>
          <p:cNvSpPr/>
          <p:nvPr/>
        </p:nvSpPr>
        <p:spPr>
          <a:xfrm>
            <a:off x="6125751" y="1790327"/>
            <a:ext cx="2608133" cy="211537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ارجاع به شبکه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ارزیابان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و ناظران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41" idx="2"/>
            <a:endCxn id="16" idx="0"/>
          </p:cNvCxnSpPr>
          <p:nvPr/>
        </p:nvCxnSpPr>
        <p:spPr>
          <a:xfrm>
            <a:off x="7428603" y="2425695"/>
            <a:ext cx="11372" cy="1914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16" idx="2"/>
            <a:endCxn id="39" idx="0"/>
          </p:cNvCxnSpPr>
          <p:nvPr/>
        </p:nvCxnSpPr>
        <p:spPr>
          <a:xfrm>
            <a:off x="7439975" y="3087746"/>
            <a:ext cx="3868" cy="1890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811AFCCB-1647-4447-84F1-4C659BCB4459}"/>
              </a:ext>
            </a:extLst>
          </p:cNvPr>
          <p:cNvSpPr/>
          <p:nvPr/>
        </p:nvSpPr>
        <p:spPr>
          <a:xfrm>
            <a:off x="6464078" y="3276838"/>
            <a:ext cx="1959529" cy="19704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اعلام نتیجه ارزیابی و معرفی  ناظر طرح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39" idx="2"/>
            <a:endCxn id="45" idx="0"/>
          </p:cNvCxnSpPr>
          <p:nvPr/>
        </p:nvCxnSpPr>
        <p:spPr>
          <a:xfrm flipH="1">
            <a:off x="7441678" y="3473882"/>
            <a:ext cx="2165" cy="173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811AFCCB-1647-4447-84F1-4C659BCB4459}"/>
              </a:ext>
            </a:extLst>
          </p:cNvPr>
          <p:cNvSpPr/>
          <p:nvPr/>
        </p:nvSpPr>
        <p:spPr>
          <a:xfrm>
            <a:off x="6137611" y="3647018"/>
            <a:ext cx="2608133" cy="164483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ابلاغ به مسئول فرایند جهت انعقاد قرارداد و اجرای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پیشنهادیه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31" name="Elbow Connector 2056">
            <a:extLst>
              <a:ext uri="{FF2B5EF4-FFF2-40B4-BE49-F238E27FC236}">
                <a16:creationId xmlns:a16="http://schemas.microsoft.com/office/drawing/2014/main" id="{56DF6E66-839C-4D31-963F-104B5550CD82}"/>
              </a:ext>
            </a:extLst>
          </p:cNvPr>
          <p:cNvCxnSpPr>
            <a:cxnSpLocks/>
            <a:stCxn id="64" idx="2"/>
            <a:endCxn id="11" idx="6"/>
          </p:cNvCxnSpPr>
          <p:nvPr/>
        </p:nvCxnSpPr>
        <p:spPr>
          <a:xfrm rot="5400000">
            <a:off x="7359347" y="3584403"/>
            <a:ext cx="3572185" cy="2693178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Diamond 31">
            <a:extLst>
              <a:ext uri="{FF2B5EF4-FFF2-40B4-BE49-F238E27FC236}">
                <a16:creationId xmlns:a16="http://schemas.microsoft.com/office/drawing/2014/main" id="{0CE3A334-188E-4C9D-A7B4-2C5B8E510A53}"/>
              </a:ext>
            </a:extLst>
          </p:cNvPr>
          <p:cNvSpPr/>
          <p:nvPr/>
        </p:nvSpPr>
        <p:spPr>
          <a:xfrm>
            <a:off x="6248277" y="1159362"/>
            <a:ext cx="2353122" cy="481337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آیا ارزیابی اولیه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پیشنهادیه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مورد تایید است؟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cxnSp>
        <p:nvCxnSpPr>
          <p:cNvPr id="155" name="Straight Arrow Connector 154">
            <a:extLst>
              <a:ext uri="{FF2B5EF4-FFF2-40B4-BE49-F238E27FC236}">
                <a16:creationId xmlns:a16="http://schemas.microsoft.com/office/drawing/2014/main" id="{70D81B22-1736-438B-953F-841B4D3E06FD}"/>
              </a:ext>
            </a:extLst>
          </p:cNvPr>
          <p:cNvCxnSpPr>
            <a:cxnSpLocks/>
            <a:stCxn id="45" idx="2"/>
            <a:endCxn id="539" idx="0"/>
          </p:cNvCxnSpPr>
          <p:nvPr/>
        </p:nvCxnSpPr>
        <p:spPr>
          <a:xfrm>
            <a:off x="7441678" y="3811501"/>
            <a:ext cx="10615" cy="246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4" name="Diamond 193">
            <a:extLst>
              <a:ext uri="{FF2B5EF4-FFF2-40B4-BE49-F238E27FC236}">
                <a16:creationId xmlns:a16="http://schemas.microsoft.com/office/drawing/2014/main" id="{4351D7C3-F868-441C-B2A7-1E50D233DC2B}"/>
              </a:ext>
            </a:extLst>
          </p:cNvPr>
          <p:cNvSpPr/>
          <p:nvPr/>
        </p:nvSpPr>
        <p:spPr>
          <a:xfrm>
            <a:off x="6175023" y="5755055"/>
            <a:ext cx="2558982" cy="446731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آيا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درصد پیشرفت طرح مورد تایید 100% است؟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8F567708-37BA-4701-9004-F88D43C80BA0}"/>
              </a:ext>
            </a:extLst>
          </p:cNvPr>
          <p:cNvSpPr/>
          <p:nvPr/>
        </p:nvSpPr>
        <p:spPr>
          <a:xfrm>
            <a:off x="9280368" y="4995731"/>
            <a:ext cx="824322" cy="374491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ادامه مراحل بعدی طرح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240" name="Elbow Connector 2054">
            <a:extLst>
              <a:ext uri="{FF2B5EF4-FFF2-40B4-BE49-F238E27FC236}">
                <a16:creationId xmlns:a16="http://schemas.microsoft.com/office/drawing/2014/main" id="{4BEBA923-B24E-4FEA-925D-5F7DB03377E4}"/>
              </a:ext>
            </a:extLst>
          </p:cNvPr>
          <p:cNvCxnSpPr>
            <a:cxnSpLocks/>
            <a:stCxn id="227" idx="0"/>
            <a:endCxn id="539" idx="3"/>
          </p:cNvCxnSpPr>
          <p:nvPr/>
        </p:nvCxnSpPr>
        <p:spPr>
          <a:xfrm rot="16200000" flipV="1">
            <a:off x="8798059" y="4101261"/>
            <a:ext cx="852771" cy="93617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Diamond 63">
            <a:extLst>
              <a:ext uri="{FF2B5EF4-FFF2-40B4-BE49-F238E27FC236}">
                <a16:creationId xmlns:a16="http://schemas.microsoft.com/office/drawing/2014/main" id="{44A646AB-E190-497C-A9E3-FB8D5091226E}"/>
              </a:ext>
            </a:extLst>
          </p:cNvPr>
          <p:cNvSpPr/>
          <p:nvPr/>
        </p:nvSpPr>
        <p:spPr>
          <a:xfrm>
            <a:off x="9715389" y="2557346"/>
            <a:ext cx="1553278" cy="587554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fa-IR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عودت طرح به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درخواست‌كننده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cxnSp>
        <p:nvCxnSpPr>
          <p:cNvPr id="283" name="Straight Connector 282">
            <a:extLst>
              <a:ext uri="{FF2B5EF4-FFF2-40B4-BE49-F238E27FC236}">
                <a16:creationId xmlns:a16="http://schemas.microsoft.com/office/drawing/2014/main" id="{F4C10BA8-6855-4368-8896-FEB2C8F36215}"/>
              </a:ext>
            </a:extLst>
          </p:cNvPr>
          <p:cNvCxnSpPr>
            <a:cxnSpLocks/>
          </p:cNvCxnSpPr>
          <p:nvPr/>
        </p:nvCxnSpPr>
        <p:spPr>
          <a:xfrm>
            <a:off x="782089" y="713543"/>
            <a:ext cx="10622863" cy="0"/>
          </a:xfrm>
          <a:prstGeom prst="line">
            <a:avLst/>
          </a:prstGeom>
          <a:ln w="19050" cap="flat" cmpd="sng" algn="ctr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89" name="Elbow Connector 2054">
            <a:extLst>
              <a:ext uri="{FF2B5EF4-FFF2-40B4-BE49-F238E27FC236}">
                <a16:creationId xmlns:a16="http://schemas.microsoft.com/office/drawing/2014/main" id="{BC793532-3272-45CA-B664-F42D3DE3D6C7}"/>
              </a:ext>
            </a:extLst>
          </p:cNvPr>
          <p:cNvCxnSpPr>
            <a:cxnSpLocks/>
            <a:stCxn id="16" idx="1"/>
            <a:endCxn id="473" idx="2"/>
          </p:cNvCxnSpPr>
          <p:nvPr/>
        </p:nvCxnSpPr>
        <p:spPr>
          <a:xfrm rot="10800000">
            <a:off x="5131941" y="1823779"/>
            <a:ext cx="1142866" cy="102866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5" name="Straight Arrow Connector 304">
            <a:extLst>
              <a:ext uri="{FF2B5EF4-FFF2-40B4-BE49-F238E27FC236}">
                <a16:creationId xmlns:a16="http://schemas.microsoft.com/office/drawing/2014/main" id="{DF1A3123-80AE-4084-9A3B-8F37DEB45CA5}"/>
              </a:ext>
            </a:extLst>
          </p:cNvPr>
          <p:cNvCxnSpPr>
            <a:cxnSpLocks/>
            <a:stCxn id="32" idx="1"/>
            <a:endCxn id="473" idx="3"/>
          </p:cNvCxnSpPr>
          <p:nvPr/>
        </p:nvCxnSpPr>
        <p:spPr>
          <a:xfrm flipH="1" flipV="1">
            <a:off x="5809113" y="1398840"/>
            <a:ext cx="439164" cy="11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8" name="Straight Connector 317">
            <a:extLst>
              <a:ext uri="{FF2B5EF4-FFF2-40B4-BE49-F238E27FC236}">
                <a16:creationId xmlns:a16="http://schemas.microsoft.com/office/drawing/2014/main" id="{BAAA0AE6-34B5-4E99-83EA-01F44D803FE5}"/>
              </a:ext>
            </a:extLst>
          </p:cNvPr>
          <p:cNvCxnSpPr>
            <a:cxnSpLocks/>
          </p:cNvCxnSpPr>
          <p:nvPr/>
        </p:nvCxnSpPr>
        <p:spPr>
          <a:xfrm>
            <a:off x="782089" y="3892275"/>
            <a:ext cx="10622863" cy="19304"/>
          </a:xfrm>
          <a:prstGeom prst="line">
            <a:avLst/>
          </a:prstGeom>
          <a:ln w="19050" cap="flat" cmpd="sng" algn="ctr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28" name="Rectangle 327">
            <a:extLst>
              <a:ext uri="{FF2B5EF4-FFF2-40B4-BE49-F238E27FC236}">
                <a16:creationId xmlns:a16="http://schemas.microsoft.com/office/drawing/2014/main" id="{7E837136-B499-4117-A0CE-F50C9018F891}"/>
              </a:ext>
            </a:extLst>
          </p:cNvPr>
          <p:cNvSpPr/>
          <p:nvPr/>
        </p:nvSpPr>
        <p:spPr>
          <a:xfrm>
            <a:off x="5572422" y="355805"/>
            <a:ext cx="3715362" cy="294697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ارائه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پیشنهادیه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در قالب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کاربرگ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102 و 708 توسط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سازمان‌های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عمده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ن.م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/ </a:t>
            </a:r>
            <a:r>
              <a:rPr lang="fa-IR" sz="800" b="1" dirty="0">
                <a:ea typeface="Calibri" panose="020F0502020204030204" pitchFamily="34" charset="0"/>
                <a:cs typeface="B Titr" panose="00000700000000000000" pitchFamily="2" charset="-78"/>
              </a:rPr>
              <a:t>شرکت دانش بنیان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335" name="Straight Arrow Connector 334">
            <a:extLst>
              <a:ext uri="{FF2B5EF4-FFF2-40B4-BE49-F238E27FC236}">
                <a16:creationId xmlns:a16="http://schemas.microsoft.com/office/drawing/2014/main" id="{54B73ED4-722B-4210-93CF-19B5E4B7B989}"/>
              </a:ext>
            </a:extLst>
          </p:cNvPr>
          <p:cNvCxnSpPr>
            <a:cxnSpLocks/>
            <a:stCxn id="328" idx="2"/>
            <a:endCxn id="8" idx="0"/>
          </p:cNvCxnSpPr>
          <p:nvPr/>
        </p:nvCxnSpPr>
        <p:spPr>
          <a:xfrm flipH="1">
            <a:off x="7427106" y="650502"/>
            <a:ext cx="2997" cy="1306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6" name="TextBox 345">
            <a:extLst>
              <a:ext uri="{FF2B5EF4-FFF2-40B4-BE49-F238E27FC236}">
                <a16:creationId xmlns:a16="http://schemas.microsoft.com/office/drawing/2014/main" id="{E64B8E80-B099-4A89-A193-B3BF67DAC8A9}"/>
              </a:ext>
            </a:extLst>
          </p:cNvPr>
          <p:cNvSpPr txBox="1"/>
          <p:nvPr/>
        </p:nvSpPr>
        <p:spPr>
          <a:xfrm>
            <a:off x="8513590" y="1184782"/>
            <a:ext cx="379163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352" name="TextBox 351">
            <a:extLst>
              <a:ext uri="{FF2B5EF4-FFF2-40B4-BE49-F238E27FC236}">
                <a16:creationId xmlns:a16="http://schemas.microsoft.com/office/drawing/2014/main" id="{18F5E4C4-8538-4CDB-A213-9D97584A858F}"/>
              </a:ext>
            </a:extLst>
          </p:cNvPr>
          <p:cNvSpPr txBox="1"/>
          <p:nvPr/>
        </p:nvSpPr>
        <p:spPr>
          <a:xfrm>
            <a:off x="5798946" y="1231586"/>
            <a:ext cx="521584" cy="3770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نیاز به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اصلاح</a:t>
            </a:r>
          </a:p>
        </p:txBody>
      </p:sp>
      <p:sp>
        <p:nvSpPr>
          <p:cNvPr id="473" name="Diamond 472">
            <a:extLst>
              <a:ext uri="{FF2B5EF4-FFF2-40B4-BE49-F238E27FC236}">
                <a16:creationId xmlns:a16="http://schemas.microsoft.com/office/drawing/2014/main" id="{4F7AB75C-1276-49EB-8CE0-14BA99DA8E94}"/>
              </a:ext>
            </a:extLst>
          </p:cNvPr>
          <p:cNvSpPr/>
          <p:nvPr/>
        </p:nvSpPr>
        <p:spPr>
          <a:xfrm>
            <a:off x="4454768" y="973900"/>
            <a:ext cx="1354345" cy="849879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عودت طرح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طي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نامه به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پيشنهاد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دهنده جهت اصلاح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539" name="Rectangle 538">
            <a:extLst>
              <a:ext uri="{FF2B5EF4-FFF2-40B4-BE49-F238E27FC236}">
                <a16:creationId xmlns:a16="http://schemas.microsoft.com/office/drawing/2014/main" id="{92150A86-B443-47D4-9FE1-D10E8F07828B}"/>
              </a:ext>
            </a:extLst>
          </p:cNvPr>
          <p:cNvSpPr/>
          <p:nvPr/>
        </p:nvSpPr>
        <p:spPr>
          <a:xfrm>
            <a:off x="6148226" y="4057733"/>
            <a:ext cx="2608133" cy="170453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ارائه گزارش پیشرفت طرح توسط سازمان یا بخش ملی به حوزه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عتف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542" name="Straight Arrow Connector 541">
            <a:extLst>
              <a:ext uri="{FF2B5EF4-FFF2-40B4-BE49-F238E27FC236}">
                <a16:creationId xmlns:a16="http://schemas.microsoft.com/office/drawing/2014/main" id="{8CA71E96-4E12-4FD1-832B-6313BE1EFDA8}"/>
              </a:ext>
            </a:extLst>
          </p:cNvPr>
          <p:cNvCxnSpPr>
            <a:cxnSpLocks/>
            <a:stCxn id="539" idx="2"/>
            <a:endCxn id="545" idx="0"/>
          </p:cNvCxnSpPr>
          <p:nvPr/>
        </p:nvCxnSpPr>
        <p:spPr>
          <a:xfrm>
            <a:off x="7452293" y="4228186"/>
            <a:ext cx="1905" cy="2328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5" name="Rectangle 544">
            <a:extLst>
              <a:ext uri="{FF2B5EF4-FFF2-40B4-BE49-F238E27FC236}">
                <a16:creationId xmlns:a16="http://schemas.microsoft.com/office/drawing/2014/main" id="{0F5A544A-442C-4943-8800-0127D627105F}"/>
              </a:ext>
            </a:extLst>
          </p:cNvPr>
          <p:cNvSpPr/>
          <p:nvPr/>
        </p:nvSpPr>
        <p:spPr>
          <a:xfrm>
            <a:off x="6150131" y="4461039"/>
            <a:ext cx="2608133" cy="187498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ارسال گزارش پیشرفت توسط مسئول فرآیند به ناظر طرح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556" name="Diamond 555">
            <a:extLst>
              <a:ext uri="{FF2B5EF4-FFF2-40B4-BE49-F238E27FC236}">
                <a16:creationId xmlns:a16="http://schemas.microsoft.com/office/drawing/2014/main" id="{2AA64FDB-5CBF-4FAC-8626-79AD97A17B20}"/>
              </a:ext>
            </a:extLst>
          </p:cNvPr>
          <p:cNvSpPr/>
          <p:nvPr/>
        </p:nvSpPr>
        <p:spPr>
          <a:xfrm>
            <a:off x="6318835" y="4867754"/>
            <a:ext cx="2274732" cy="433661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آيا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گزارش پیشرفت طرح مورد تایید ناظر است؟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559" name="Straight Arrow Connector 558">
            <a:extLst>
              <a:ext uri="{FF2B5EF4-FFF2-40B4-BE49-F238E27FC236}">
                <a16:creationId xmlns:a16="http://schemas.microsoft.com/office/drawing/2014/main" id="{47961386-4495-470B-BF71-4EA596259F01}"/>
              </a:ext>
            </a:extLst>
          </p:cNvPr>
          <p:cNvCxnSpPr>
            <a:cxnSpLocks/>
            <a:stCxn id="545" idx="2"/>
            <a:endCxn id="556" idx="0"/>
          </p:cNvCxnSpPr>
          <p:nvPr/>
        </p:nvCxnSpPr>
        <p:spPr>
          <a:xfrm>
            <a:off x="7454198" y="4648537"/>
            <a:ext cx="2003" cy="2192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8" name="TextBox 597">
            <a:extLst>
              <a:ext uri="{FF2B5EF4-FFF2-40B4-BE49-F238E27FC236}">
                <a16:creationId xmlns:a16="http://schemas.microsoft.com/office/drawing/2014/main" id="{EFBB3A07-A852-495F-8264-46581FA08B93}"/>
              </a:ext>
            </a:extLst>
          </p:cNvPr>
          <p:cNvSpPr txBox="1"/>
          <p:nvPr/>
        </p:nvSpPr>
        <p:spPr>
          <a:xfrm>
            <a:off x="5676695" y="2507916"/>
            <a:ext cx="521584" cy="3770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نیاز به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اصلاح</a:t>
            </a:r>
          </a:p>
        </p:txBody>
      </p:sp>
      <p:sp>
        <p:nvSpPr>
          <p:cNvPr id="626" name="Rectangle 625">
            <a:extLst>
              <a:ext uri="{FF2B5EF4-FFF2-40B4-BE49-F238E27FC236}">
                <a16:creationId xmlns:a16="http://schemas.microsoft.com/office/drawing/2014/main" id="{DADF91A9-9275-4561-8F43-983539478623}"/>
              </a:ext>
            </a:extLst>
          </p:cNvPr>
          <p:cNvSpPr/>
          <p:nvPr/>
        </p:nvSpPr>
        <p:spPr>
          <a:xfrm>
            <a:off x="6303337" y="5438832"/>
            <a:ext cx="2303726" cy="174019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تخصیص اعتبار مبتنی بر درصد پیشرفت مورد تایید ناظر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EFAE9B26-8048-4019-8CD6-D48A47C28D9A}"/>
              </a:ext>
            </a:extLst>
          </p:cNvPr>
          <p:cNvCxnSpPr>
            <a:cxnSpLocks/>
            <a:stCxn id="556" idx="2"/>
            <a:endCxn id="626" idx="0"/>
          </p:cNvCxnSpPr>
          <p:nvPr/>
        </p:nvCxnSpPr>
        <p:spPr>
          <a:xfrm flipH="1">
            <a:off x="7455200" y="5301415"/>
            <a:ext cx="1001" cy="1374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Diamond 64">
            <a:extLst>
              <a:ext uri="{FF2B5EF4-FFF2-40B4-BE49-F238E27FC236}">
                <a16:creationId xmlns:a16="http://schemas.microsoft.com/office/drawing/2014/main" id="{0182934E-007B-402D-B0F6-DC11DA426F64}"/>
              </a:ext>
            </a:extLst>
          </p:cNvPr>
          <p:cNvSpPr/>
          <p:nvPr/>
        </p:nvSpPr>
        <p:spPr>
          <a:xfrm>
            <a:off x="4375474" y="4823269"/>
            <a:ext cx="1684264" cy="513440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آيا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نیاز به اصلاح گزارش و اقدامات تکمیلی است؟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2DA4F84-CC41-4073-8D3E-6E1F5CE423B0}"/>
              </a:ext>
            </a:extLst>
          </p:cNvPr>
          <p:cNvSpPr txBox="1"/>
          <p:nvPr/>
        </p:nvSpPr>
        <p:spPr>
          <a:xfrm>
            <a:off x="4914295" y="4601082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بله</a:t>
            </a:r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406901A8-8DE1-42F1-8577-E3BF3EAC081B}"/>
              </a:ext>
            </a:extLst>
          </p:cNvPr>
          <p:cNvCxnSpPr>
            <a:cxnSpLocks/>
            <a:stCxn id="626" idx="2"/>
            <a:endCxn id="194" idx="0"/>
          </p:cNvCxnSpPr>
          <p:nvPr/>
        </p:nvCxnSpPr>
        <p:spPr>
          <a:xfrm flipH="1">
            <a:off x="7454514" y="5612851"/>
            <a:ext cx="686" cy="1422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192ECB53-B23B-4CB3-B6AE-7C8BC442A835}"/>
              </a:ext>
            </a:extLst>
          </p:cNvPr>
          <p:cNvSpPr txBox="1"/>
          <p:nvPr/>
        </p:nvSpPr>
        <p:spPr>
          <a:xfrm>
            <a:off x="8581240" y="5756915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BBB1586-29CA-46FD-8945-66FF5662D5F9}"/>
              </a:ext>
            </a:extLst>
          </p:cNvPr>
          <p:cNvSpPr txBox="1"/>
          <p:nvPr/>
        </p:nvSpPr>
        <p:spPr>
          <a:xfrm>
            <a:off x="4807727" y="5249699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cxnSp>
        <p:nvCxnSpPr>
          <p:cNvPr id="97" name="Elbow Connector 2054">
            <a:extLst>
              <a:ext uri="{FF2B5EF4-FFF2-40B4-BE49-F238E27FC236}">
                <a16:creationId xmlns:a16="http://schemas.microsoft.com/office/drawing/2014/main" id="{D6671A95-7BFB-4087-8402-B2418010DD95}"/>
              </a:ext>
            </a:extLst>
          </p:cNvPr>
          <p:cNvCxnSpPr>
            <a:cxnSpLocks/>
            <a:stCxn id="65" idx="2"/>
            <a:endCxn id="626" idx="1"/>
          </p:cNvCxnSpPr>
          <p:nvPr/>
        </p:nvCxnSpPr>
        <p:spPr>
          <a:xfrm rot="16200000" flipH="1">
            <a:off x="5665905" y="4888409"/>
            <a:ext cx="189133" cy="108573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AB354DA1-44E6-46FD-8F82-EE583B2E3D72}"/>
              </a:ext>
            </a:extLst>
          </p:cNvPr>
          <p:cNvCxnSpPr>
            <a:cxnSpLocks/>
            <a:stCxn id="556" idx="1"/>
            <a:endCxn id="65" idx="3"/>
          </p:cNvCxnSpPr>
          <p:nvPr/>
        </p:nvCxnSpPr>
        <p:spPr>
          <a:xfrm flipH="1" flipV="1">
            <a:off x="6059738" y="5079989"/>
            <a:ext cx="259097" cy="45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3" name="Diamond 112">
            <a:extLst>
              <a:ext uri="{FF2B5EF4-FFF2-40B4-BE49-F238E27FC236}">
                <a16:creationId xmlns:a16="http://schemas.microsoft.com/office/drawing/2014/main" id="{445AAF0E-656C-4A11-B03F-B0778C033DBA}"/>
              </a:ext>
            </a:extLst>
          </p:cNvPr>
          <p:cNvSpPr/>
          <p:nvPr/>
        </p:nvSpPr>
        <p:spPr>
          <a:xfrm>
            <a:off x="8930077" y="5723540"/>
            <a:ext cx="1527230" cy="518277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آيا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اجرای طرح ادامه داشته باشد؟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121" name="Straight Arrow Connector 120">
            <a:extLst>
              <a:ext uri="{FF2B5EF4-FFF2-40B4-BE49-F238E27FC236}">
                <a16:creationId xmlns:a16="http://schemas.microsoft.com/office/drawing/2014/main" id="{CEE45BA5-0039-42E5-BC97-518D99B96984}"/>
              </a:ext>
            </a:extLst>
          </p:cNvPr>
          <p:cNvCxnSpPr>
            <a:cxnSpLocks/>
            <a:stCxn id="194" idx="3"/>
            <a:endCxn id="113" idx="1"/>
          </p:cNvCxnSpPr>
          <p:nvPr/>
        </p:nvCxnSpPr>
        <p:spPr>
          <a:xfrm>
            <a:off x="8734005" y="5978421"/>
            <a:ext cx="196072" cy="42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2463D52E-EB42-4AD9-8FD7-9521B9844E6B}"/>
              </a:ext>
            </a:extLst>
          </p:cNvPr>
          <p:cNvCxnSpPr>
            <a:cxnSpLocks/>
            <a:stCxn id="113" idx="0"/>
            <a:endCxn id="227" idx="2"/>
          </p:cNvCxnSpPr>
          <p:nvPr/>
        </p:nvCxnSpPr>
        <p:spPr>
          <a:xfrm flipH="1" flipV="1">
            <a:off x="9692529" y="5370222"/>
            <a:ext cx="1163" cy="3533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7" name="TextBox 126">
            <a:extLst>
              <a:ext uri="{FF2B5EF4-FFF2-40B4-BE49-F238E27FC236}">
                <a16:creationId xmlns:a16="http://schemas.microsoft.com/office/drawing/2014/main" id="{7E8AE138-9298-42BD-99E8-3B6721CB28D7}"/>
              </a:ext>
            </a:extLst>
          </p:cNvPr>
          <p:cNvSpPr txBox="1"/>
          <p:nvPr/>
        </p:nvSpPr>
        <p:spPr>
          <a:xfrm>
            <a:off x="9380132" y="5526897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بله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9E9036AA-CD0A-406E-A6FD-D701189D5219}"/>
              </a:ext>
            </a:extLst>
          </p:cNvPr>
          <p:cNvSpPr txBox="1"/>
          <p:nvPr/>
        </p:nvSpPr>
        <p:spPr>
          <a:xfrm>
            <a:off x="5790343" y="4816526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DA6A5661-663B-4287-96BC-16A2D942436D}"/>
              </a:ext>
            </a:extLst>
          </p:cNvPr>
          <p:cNvSpPr/>
          <p:nvPr/>
        </p:nvSpPr>
        <p:spPr>
          <a:xfrm>
            <a:off x="4444989" y="3988040"/>
            <a:ext cx="1536347" cy="310448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عودت گزارش پیشرفت جهت انجام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فعالیت‌های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تکمیلی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B8514F0D-C154-4A60-B613-1FF5BE435352}"/>
              </a:ext>
            </a:extLst>
          </p:cNvPr>
          <p:cNvCxnSpPr>
            <a:cxnSpLocks/>
            <a:stCxn id="65" idx="0"/>
            <a:endCxn id="92" idx="2"/>
          </p:cNvCxnSpPr>
          <p:nvPr/>
        </p:nvCxnSpPr>
        <p:spPr>
          <a:xfrm flipH="1" flipV="1">
            <a:off x="5213163" y="4298488"/>
            <a:ext cx="4443" cy="5247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EB761F5D-70C1-409A-B06E-06A53CD846EE}"/>
              </a:ext>
            </a:extLst>
          </p:cNvPr>
          <p:cNvCxnSpPr>
            <a:cxnSpLocks/>
            <a:stCxn id="92" idx="3"/>
            <a:endCxn id="539" idx="1"/>
          </p:cNvCxnSpPr>
          <p:nvPr/>
        </p:nvCxnSpPr>
        <p:spPr>
          <a:xfrm flipV="1">
            <a:off x="5981336" y="4142960"/>
            <a:ext cx="166890" cy="3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0" name="Rectangle 189">
            <a:extLst>
              <a:ext uri="{FF2B5EF4-FFF2-40B4-BE49-F238E27FC236}">
                <a16:creationId xmlns:a16="http://schemas.microsoft.com/office/drawing/2014/main" id="{972CA030-D0E6-4D08-A97F-1379E56C27CB}"/>
              </a:ext>
            </a:extLst>
          </p:cNvPr>
          <p:cNvSpPr/>
          <p:nvPr/>
        </p:nvSpPr>
        <p:spPr>
          <a:xfrm>
            <a:off x="1035736" y="1953472"/>
            <a:ext cx="2893830" cy="676111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موسسه /حوزه </a:t>
            </a:r>
            <a:r>
              <a:rPr kumimoji="0" lang="fa-I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عتف</a:t>
            </a: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/مرکز اکتساب فناوری‌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cxnSp>
        <p:nvCxnSpPr>
          <p:cNvPr id="193" name="Straight Connector 192">
            <a:extLst>
              <a:ext uri="{FF2B5EF4-FFF2-40B4-BE49-F238E27FC236}">
                <a16:creationId xmlns:a16="http://schemas.microsoft.com/office/drawing/2014/main" id="{717EC4D7-E028-4C82-9FE3-8E9969543CD1}"/>
              </a:ext>
            </a:extLst>
          </p:cNvPr>
          <p:cNvCxnSpPr>
            <a:cxnSpLocks/>
          </p:cNvCxnSpPr>
          <p:nvPr/>
        </p:nvCxnSpPr>
        <p:spPr>
          <a:xfrm>
            <a:off x="11404952" y="0"/>
            <a:ext cx="0" cy="685800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B7E87EC6-C586-4796-82AF-18150AE79F3A}"/>
              </a:ext>
            </a:extLst>
          </p:cNvPr>
          <p:cNvCxnSpPr>
            <a:cxnSpLocks/>
          </p:cNvCxnSpPr>
          <p:nvPr/>
        </p:nvCxnSpPr>
        <p:spPr>
          <a:xfrm flipH="1">
            <a:off x="11404952" y="3912913"/>
            <a:ext cx="787051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TextBox 195">
            <a:extLst>
              <a:ext uri="{FF2B5EF4-FFF2-40B4-BE49-F238E27FC236}">
                <a16:creationId xmlns:a16="http://schemas.microsoft.com/office/drawing/2014/main" id="{47862AE0-82E9-4D5B-9C4D-A6111B85207E}"/>
              </a:ext>
            </a:extLst>
          </p:cNvPr>
          <p:cNvSpPr txBox="1"/>
          <p:nvPr/>
        </p:nvSpPr>
        <p:spPr>
          <a:xfrm rot="16200000">
            <a:off x="11060016" y="1776769"/>
            <a:ext cx="14411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ارزیابی</a:t>
            </a:r>
            <a:endParaRPr kumimoji="0" lang="fa-I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5641909F-F740-46CF-AA85-9F64C068565E}"/>
              </a:ext>
            </a:extLst>
          </p:cNvPr>
          <p:cNvSpPr txBox="1"/>
          <p:nvPr/>
        </p:nvSpPr>
        <p:spPr>
          <a:xfrm rot="16200000">
            <a:off x="11060015" y="4980285"/>
            <a:ext cx="14411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نظارت</a:t>
            </a:r>
            <a:endParaRPr kumimoji="0" lang="fa-I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98" name="Straight Connector 197">
            <a:extLst>
              <a:ext uri="{FF2B5EF4-FFF2-40B4-BE49-F238E27FC236}">
                <a16:creationId xmlns:a16="http://schemas.microsoft.com/office/drawing/2014/main" id="{E3991DCE-A82C-4CD9-B9C8-073F95855788}"/>
              </a:ext>
            </a:extLst>
          </p:cNvPr>
          <p:cNvCxnSpPr>
            <a:cxnSpLocks/>
          </p:cNvCxnSpPr>
          <p:nvPr/>
        </p:nvCxnSpPr>
        <p:spPr>
          <a:xfrm>
            <a:off x="782089" y="-1838"/>
            <a:ext cx="0" cy="685800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TextBox 198">
            <a:extLst>
              <a:ext uri="{FF2B5EF4-FFF2-40B4-BE49-F238E27FC236}">
                <a16:creationId xmlns:a16="http://schemas.microsoft.com/office/drawing/2014/main" id="{22FA3B0E-775A-4CA5-98D1-AFE84F6AB9CE}"/>
              </a:ext>
            </a:extLst>
          </p:cNvPr>
          <p:cNvSpPr txBox="1"/>
          <p:nvPr/>
        </p:nvSpPr>
        <p:spPr>
          <a:xfrm rot="16200000">
            <a:off x="-3242153" y="3124085"/>
            <a:ext cx="73850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برنامه راهبری و حمایت از </a:t>
            </a:r>
            <a:r>
              <a:rPr kumimoji="0" lang="fa-IR" sz="1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امکان‌سنجی</a:t>
            </a: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اکتساب </a:t>
            </a:r>
            <a:r>
              <a:rPr kumimoji="0" lang="fa-IR" sz="1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فناوری‌های</a:t>
            </a: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 نوظهور و بدیع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با </a:t>
            </a:r>
            <a:r>
              <a:rPr kumimoji="0" lang="fa-IR" sz="1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شرکت‌های</a:t>
            </a: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دانش بنیان مستقر در پارک علم و فناوری / مرکز رشد / مرکز نوآوری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EA9853EB-DBC6-4899-A8E4-2AD3F9AC594D}"/>
              </a:ext>
            </a:extLst>
          </p:cNvPr>
          <p:cNvSpPr/>
          <p:nvPr/>
        </p:nvSpPr>
        <p:spPr>
          <a:xfrm>
            <a:off x="8930077" y="6481672"/>
            <a:ext cx="1527230" cy="174019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تکمیل فرآیند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مختومگی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طرح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172400ED-42E6-435D-8C87-482B513BBEFC}"/>
              </a:ext>
            </a:extLst>
          </p:cNvPr>
          <p:cNvSpPr txBox="1"/>
          <p:nvPr/>
        </p:nvSpPr>
        <p:spPr>
          <a:xfrm>
            <a:off x="9346871" y="6244639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37EB14D0-E432-468A-8D90-EC6A1ACA4BA0}"/>
              </a:ext>
            </a:extLst>
          </p:cNvPr>
          <p:cNvSpPr/>
          <p:nvPr/>
        </p:nvSpPr>
        <p:spPr>
          <a:xfrm>
            <a:off x="6578781" y="6342663"/>
            <a:ext cx="1756036" cy="174019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تکمیل فرآیند خاتمه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یافتگی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طرح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B70B242A-B670-4F63-9F50-C545E03AEA00}"/>
              </a:ext>
            </a:extLst>
          </p:cNvPr>
          <p:cNvCxnSpPr>
            <a:cxnSpLocks/>
            <a:stCxn id="194" idx="2"/>
            <a:endCxn id="81" idx="0"/>
          </p:cNvCxnSpPr>
          <p:nvPr/>
        </p:nvCxnSpPr>
        <p:spPr>
          <a:xfrm>
            <a:off x="7454514" y="6201786"/>
            <a:ext cx="2285" cy="1408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Elbow Connector 2054">
            <a:extLst>
              <a:ext uri="{FF2B5EF4-FFF2-40B4-BE49-F238E27FC236}">
                <a16:creationId xmlns:a16="http://schemas.microsoft.com/office/drawing/2014/main" id="{9D008ADF-4BAB-4A44-A499-CEED3DCEBD0D}"/>
              </a:ext>
            </a:extLst>
          </p:cNvPr>
          <p:cNvCxnSpPr>
            <a:cxnSpLocks/>
            <a:stCxn id="79" idx="1"/>
            <a:endCxn id="11" idx="0"/>
          </p:cNvCxnSpPr>
          <p:nvPr/>
        </p:nvCxnSpPr>
        <p:spPr>
          <a:xfrm rot="10800000" flipV="1">
            <a:off x="7460901" y="6568682"/>
            <a:ext cx="1469176" cy="6054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7AB85CD9-B125-41BE-B0CE-607F09A68167}"/>
              </a:ext>
            </a:extLst>
          </p:cNvPr>
          <p:cNvCxnSpPr>
            <a:cxnSpLocks/>
            <a:stCxn id="113" idx="2"/>
            <a:endCxn id="79" idx="0"/>
          </p:cNvCxnSpPr>
          <p:nvPr/>
        </p:nvCxnSpPr>
        <p:spPr>
          <a:xfrm>
            <a:off x="9693692" y="6241817"/>
            <a:ext cx="0" cy="2398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387D5F7F-B5B6-4A91-8084-23B5122C8804}"/>
              </a:ext>
            </a:extLst>
          </p:cNvPr>
          <p:cNvCxnSpPr>
            <a:cxnSpLocks/>
            <a:stCxn id="81" idx="2"/>
            <a:endCxn id="11" idx="0"/>
          </p:cNvCxnSpPr>
          <p:nvPr/>
        </p:nvCxnSpPr>
        <p:spPr>
          <a:xfrm>
            <a:off x="7456799" y="6516682"/>
            <a:ext cx="4102" cy="1125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7" name="TextBox 86">
            <a:extLst>
              <a:ext uri="{FF2B5EF4-FFF2-40B4-BE49-F238E27FC236}">
                <a16:creationId xmlns:a16="http://schemas.microsoft.com/office/drawing/2014/main" id="{929614C5-E9B4-47BA-81BD-129437DB82DD}"/>
              </a:ext>
            </a:extLst>
          </p:cNvPr>
          <p:cNvSpPr txBox="1"/>
          <p:nvPr/>
        </p:nvSpPr>
        <p:spPr>
          <a:xfrm>
            <a:off x="8476386" y="2614903"/>
            <a:ext cx="379163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4ABB2714-0C30-4EDB-8BDB-3339B6EE4183}"/>
              </a:ext>
            </a:extLst>
          </p:cNvPr>
          <p:cNvSpPr/>
          <p:nvPr/>
        </p:nvSpPr>
        <p:spPr>
          <a:xfrm>
            <a:off x="1035736" y="2875"/>
            <a:ext cx="2893831" cy="67700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سازمان‌های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 عمده </a:t>
            </a:r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ن.م</a:t>
            </a:r>
            <a:endParaRPr lang="en-US" sz="1400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ctr"/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شرکت‌های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 دانش بنیان</a:t>
            </a:r>
          </a:p>
          <a:p>
            <a:pPr algn="ctr"/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دفاتر همکاری </a:t>
            </a:r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ن.م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(شهید فهمیده)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D7A166BF-F57E-4545-B826-B5DC43C76993}"/>
              </a:ext>
            </a:extLst>
          </p:cNvPr>
          <p:cNvSpPr/>
          <p:nvPr/>
        </p:nvSpPr>
        <p:spPr>
          <a:xfrm>
            <a:off x="1035736" y="4918663"/>
            <a:ext cx="2893830" cy="7904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سازمان‌های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 عمده </a:t>
            </a:r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ن.م</a:t>
            </a:r>
            <a:endParaRPr lang="en-US" sz="1400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ctr"/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شرکت‌های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 دانش بنیان</a:t>
            </a:r>
          </a:p>
          <a:p>
            <a:pPr algn="ctr"/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موسسه /حوزه </a:t>
            </a:r>
            <a:r>
              <a:rPr lang="fa-IR" sz="1400" dirty="0" err="1">
                <a:solidFill>
                  <a:schemeClr val="tx1"/>
                </a:solidFill>
                <a:cs typeface="B Titr" panose="00000700000000000000" pitchFamily="2" charset="-78"/>
              </a:rPr>
              <a:t>عتف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/مرکز اکتساب فناوری‌</a:t>
            </a:r>
            <a:endParaRPr lang="en-US" sz="14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4706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2FC587-38B9-428A-8BB9-9D30F4FF549B}"/>
              </a:ext>
            </a:extLst>
          </p:cNvPr>
          <p:cNvSpPr txBox="1"/>
          <p:nvPr/>
        </p:nvSpPr>
        <p:spPr>
          <a:xfrm>
            <a:off x="1932350" y="1041381"/>
            <a:ext cx="8327300" cy="646331"/>
          </a:xfrm>
          <a:prstGeom prst="rect">
            <a:avLst/>
          </a:prstGeom>
          <a:gradFill flip="none" rotWithShape="1">
            <a:gsLst>
              <a:gs pos="100000">
                <a:srgbClr val="F4F7FC"/>
              </a:gs>
              <a:gs pos="0">
                <a:srgbClr val="F4F7FC"/>
              </a:gs>
              <a:gs pos="59000">
                <a:srgbClr val="BED9EE"/>
              </a:gs>
              <a:gs pos="45000">
                <a:srgbClr val="BED9EE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defPPr>
              <a:defRPr lang="fa-IR"/>
            </a:defPPr>
            <a:lvl1pPr marR="0" lvl="0" indent="0" algn="ctr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مراحل اجرای برنامه راهبری و حمایت از قراردادهای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امکان‌سنجی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اکتساب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فناوری‌های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 نوظهور و بدیع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با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شرکت‌های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دانش بنیان مستقر در پارک علم و فناوری / مرکز رشد / مرکز نوآوری</a:t>
            </a:r>
          </a:p>
        </p:txBody>
      </p:sp>
      <p:sp>
        <p:nvSpPr>
          <p:cNvPr id="3" name="Rectangle 2"/>
          <p:cNvSpPr/>
          <p:nvPr/>
        </p:nvSpPr>
        <p:spPr>
          <a:xfrm>
            <a:off x="261258" y="1692481"/>
            <a:ext cx="11593285" cy="4997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فرايند اجرا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برنامه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امکان‌سنجی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در دو بخش ارزیابی و نظارت</a:t>
            </a: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به شرح زير 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است</a:t>
            </a: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: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ارزيابي: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ارسال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در قالب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کاربرگ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102 و 708 توسط سازمان‌های عمده ن.م،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شرکت‌های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دانش بنیان به مرکز اکتساب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ارزیابی اولیه پیشنهادیه در مرکز اکتساب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ارسال پیشنهادیه به دبیرخانه شبکه ارزیابان و ناظران جهت ارجاع به سرداور مرتبط، به منظور ارزیابی تخصصی (در صورت تایید مرکز اکتساب در ارزیابی اولیه)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اعلام نتیجه ارزیابی و معرفی ناظر فنی (در صورت مثبت بودن نتيجه ارزیابی تخصصی) به دبیرخانه شبکه توسط سرداور تخصصي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نظارت: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ارائه گزارش پیشرفت هر مرحله از طرح، توسط سازمان یا بخش ملّی به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مركز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اكتساب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ارسال گزارش پیشرفت هر مرحله از طرح، توسط مركز اكتساب به دبیرخانه شبکه جهت ارجاع به ناظر فني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آزادسازی اعتبارات پروژه توسط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مركز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اكتساب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(در صورت تأیید ناظر فنی)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نظر تخصصي ناظر فني مبني بر تعيين تكليف طرح (جاري، خاتمه و مختومه)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اعلام مختومگی طرح در صورت عدم تایید نتایج اجرای طرح توسط ناظر فنی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تکمیل فرآیند خاتمه‌یافتگی طرح در صورت تایید گزارش پیشرفت 100 درصدی توسط ناظر فني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BDD173B6-2EFA-4D27-B03B-490B32A5E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11343" y="6537491"/>
            <a:ext cx="2743200" cy="365125"/>
          </a:xfrm>
        </p:spPr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602C93-2BF3-49DC-AB42-E321F8F4FA53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a-IR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500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CC14796-71B7-4E94-88E3-1FC76C2A0F7C}"/>
              </a:ext>
            </a:extLst>
          </p:cNvPr>
          <p:cNvSpPr txBox="1"/>
          <p:nvPr/>
        </p:nvSpPr>
        <p:spPr>
          <a:xfrm>
            <a:off x="1932350" y="1053299"/>
            <a:ext cx="8327300" cy="646331"/>
          </a:xfrm>
          <a:prstGeom prst="rect">
            <a:avLst/>
          </a:prstGeom>
          <a:gradFill flip="none" rotWithShape="1">
            <a:gsLst>
              <a:gs pos="100000">
                <a:srgbClr val="F4F7FC"/>
              </a:gs>
              <a:gs pos="0">
                <a:srgbClr val="F4F7FC"/>
              </a:gs>
              <a:gs pos="59000">
                <a:srgbClr val="BED9EE"/>
              </a:gs>
              <a:gs pos="45000">
                <a:srgbClr val="BED9EE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defPPr>
              <a:defRPr lang="fa-IR"/>
            </a:defPPr>
            <a:lvl1pPr marR="0" lvl="0" indent="0" algn="ctr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الزامات برنامه راهبری و حمایت از قراردادهای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امکان‌سنجی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اکتساب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فناوری‌های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 نوظهور و بدیع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با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شرکت‌های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دانش بنیان مستقر در پارک علم و فناوری / مرکز رشد / مرکز نوآوری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D1FB7E-1021-4F63-910C-491FD4303FD7}"/>
              </a:ext>
            </a:extLst>
          </p:cNvPr>
          <p:cNvSpPr/>
          <p:nvPr/>
        </p:nvSpPr>
        <p:spPr>
          <a:xfrm>
            <a:off x="299357" y="1699630"/>
            <a:ext cx="11593285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الزامات انعقاد قرارداد امکان سنجی با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شرکت‌های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دانش بنیان مستقر در پارک علم و فناوری / مرکز رشد / مرکز نوآوری به شرح ذیل است: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2 میلیارد ریال سقف مبلغ قرارداد فقط به صورت ریالی اعلام گردد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اخذ گواهی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سمتا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توسط شرکت حداکثر ظرف 3 ماه بعد از انعقاد قرارداد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انعقاد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حداکثردو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قرارداد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امکان‌سنجی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اکتساب فناوری نوظهور و بدیع در بازه زمانی مشخص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12ماه حداکثر زمان اجرای قرارداد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اخذ مجوز انعقاد قرارداد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امکان‌سنجی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اکتساب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فناوری‌های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بدیع و نوظهور از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موسسه آموزشی و تحقیقاتی صنایع دفاعی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a-IR" sz="1600" b="1" dirty="0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چاپ و امضا قرارداد </a:t>
            </a:r>
            <a:r>
              <a:rPr lang="fa-IR" sz="1600" b="1" dirty="0" err="1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الزاما</a:t>
            </a:r>
            <a:r>
              <a:rPr lang="fa-IR" sz="1600" b="1" dirty="0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 در 4 نسخه </a:t>
            </a:r>
            <a:endParaRPr kumimoji="0" lang="fa-IR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lvl="0" indent="-285750" algn="just">
              <a:lnSpc>
                <a:spcPct val="150000"/>
              </a:lnSpc>
              <a:buFontTx/>
              <a:buChar char="-"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تکراری یا موازی </a:t>
            </a:r>
            <a:r>
              <a:rPr lang="fa-IR" sz="1600" b="1" dirty="0">
                <a:solidFill>
                  <a:prstClr val="black"/>
                </a:solidFill>
                <a:cs typeface="B Nazanin" panose="00000400000000000000" pitchFamily="2" charset="-78"/>
              </a:rPr>
              <a:t>نبودن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lang="fa-IR" sz="1600" b="1" dirty="0" err="1">
                <a:solidFill>
                  <a:prstClr val="black"/>
                </a:solidFill>
                <a:cs typeface="B Nazanin" panose="00000400000000000000" pitchFamily="2" charset="-78"/>
              </a:rPr>
              <a:t>پیشنهادیه</a:t>
            </a:r>
            <a:r>
              <a:rPr lang="fa-IR" sz="1600" b="1" dirty="0">
                <a:solidFill>
                  <a:prstClr val="black"/>
                </a:solidFill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با سابقه پژوهشی کشور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متناسب و مورد نیاز نیروهای مسلح بودن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endParaRPr kumimoji="0" lang="fa-IR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indent="-285750" algn="just">
              <a:lnSpc>
                <a:spcPct val="150000"/>
              </a:lnSpc>
              <a:buFontTx/>
              <a:buChar char="-"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آزمایشگاه تحقیقاتی مجهز و متناسب با موضوع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prstClr val="black"/>
                </a:solidFill>
                <a:cs typeface="B Nazanin" panose="00000400000000000000" pitchFamily="2" charset="-78"/>
              </a:rPr>
              <a:t>و تیم تحقیقاتی توانمند با سابقه پژوهشی متناسب</a:t>
            </a:r>
          </a:p>
          <a:p>
            <a:pPr marL="285750" lvl="0" indent="-285750" algn="just">
              <a:lnSpc>
                <a:spcPct val="150000"/>
              </a:lnSpc>
              <a:buFontTx/>
              <a:buChar char="-"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شرکت ارائه دهنده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باید خصوصی باشد و لذا انعقاد قرارداد با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شركت‌هاي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فناور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كه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زيرمجموعه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و یا تابعه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سازمان‌هاي</a:t>
            </a:r>
            <a:r>
              <a:rPr lang="fa-IR" sz="1600" b="1" dirty="0">
                <a:solidFill>
                  <a:prstClr val="black"/>
                </a:solidFill>
                <a:cs typeface="B Nazanin" panose="00000400000000000000" pitchFamily="2" charset="-78"/>
              </a:rPr>
              <a:t> نیروهای مسلح 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(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شركت‌هاي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خصولتي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/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شركت‌هاي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ثبت شده در سامانه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مركز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سمتا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با عنوان "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اقماري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") باشند،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امكان‌پذير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نمي‌باشد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. </a:t>
            </a:r>
          </a:p>
          <a:p>
            <a:pPr marL="285750" lvl="0" indent="-285750" algn="just">
              <a:lnSpc>
                <a:spcPct val="150000"/>
              </a:lnSpc>
              <a:buFontTx/>
              <a:buChar char="-"/>
              <a:defRPr/>
            </a:pPr>
            <a:r>
              <a:rPr lang="fa-IR" sz="1600" b="1" dirty="0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تکمیل دقیق و شفاف فرم های 102 و 708 و ارسال برای بررسی در حوزه </a:t>
            </a:r>
            <a:r>
              <a:rPr lang="fa-IR" sz="1600" b="1" dirty="0" err="1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عتف</a:t>
            </a:r>
            <a:r>
              <a:rPr lang="fa-IR" sz="1600" b="1" dirty="0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موسسه آموزشی و تحقیقاتی صنایع دفاعی</a:t>
            </a:r>
          </a:p>
          <a:p>
            <a:pPr marL="285750" lvl="0" indent="-285750" algn="just">
              <a:lnSpc>
                <a:spcPct val="150000"/>
              </a:lnSpc>
              <a:buFontTx/>
              <a:buChar char="-"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تمامی اعتبارات پژوهش به حساب پارک علم و فناوری / مرکز رشد / مرکز نوآوری واریز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می‌گردد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و اعتبارات مجری توسط ایشان کارسازی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می‌گردد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58575338"/>
      </p:ext>
    </p:extLst>
  </p:cSld>
  <p:clrMapOvr>
    <a:masterClrMapping/>
  </p:clrMapOvr>
</p:sld>
</file>

<file path=ppt/theme/theme1.xml><?xml version="1.0" encoding="utf-8"?>
<a:theme xmlns:a="http://schemas.openxmlformats.org/drawingml/2006/main" name="7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f218332f-078d-4724-8593-33b8d33390b5">XZR5EDMPXM2K-295-10700</_dlc_DocId>
    <_dlc_DocIdUrl xmlns="f218332f-078d-4724-8593-33b8d33390b5">
      <Url>http://tridi/sites/atf/tarh/_layouts/DocIdRedir.aspx?ID=XZR5EDMPXM2K-295-10700</Url>
      <Description>XZR5EDMPXM2K-295-10700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مستند" ma:contentTypeID="0x01010005DA7FE081416748A8258DFEDDFEA591" ma:contentTypeVersion="4" ma:contentTypeDescription="ایجاد سند جدید" ma:contentTypeScope="" ma:versionID="a0fb7a2d6559ccad7d92b0c3c172acbb">
  <xsd:schema xmlns:xsd="http://www.w3.org/2001/XMLSchema" xmlns:xs="http://www.w3.org/2001/XMLSchema" xmlns:p="http://schemas.microsoft.com/office/2006/metadata/properties" xmlns:ns2="f218332f-078d-4724-8593-33b8d33390b5" targetNamespace="http://schemas.microsoft.com/office/2006/metadata/properties" ma:root="true" ma:fieldsID="6fc78419fe50e7bbc5c9750ebb7685ec" ns2:_="">
    <xsd:import namespace="f218332f-078d-4724-8593-33b8d33390b5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18332f-078d-4724-8593-33b8d33390b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شناسه سند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ا"/>
        <xsd:element ref="dc:title" minOccurs="0" maxOccurs="1" ma:index="4" ma:displayName="عنوان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40D98B3-0867-41C4-9551-0BE0237AAED1}">
  <ds:schemaRefs>
    <ds:schemaRef ds:uri="http://purl.org/dc/terms/"/>
    <ds:schemaRef ds:uri="http://purl.org/dc/elements/1.1/"/>
    <ds:schemaRef ds:uri="http://purl.org/dc/dcmitype/"/>
    <ds:schemaRef ds:uri="http://schemas.openxmlformats.org/package/2006/metadata/core-properties"/>
    <ds:schemaRef ds:uri="http://www.w3.org/XML/1998/namespace"/>
    <ds:schemaRef ds:uri="f218332f-078d-4724-8593-33b8d33390b5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26C9511-6AC1-43F8-B763-41A9A59E0F58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42B0AD6C-56D8-4182-9775-6F87035179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18332f-078d-4724-8593-33b8d33390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E6736D4-715E-43C0-8804-E689563232D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12947</TotalTime>
  <Words>1003</Words>
  <Application>Microsoft Office PowerPoint</Application>
  <PresentationFormat>Widescreen</PresentationFormat>
  <Paragraphs>85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  <vt:variant>
        <vt:lpstr>Custom Shows</vt:lpstr>
      </vt:variant>
      <vt:variant>
        <vt:i4>55</vt:i4>
      </vt:variant>
    </vt:vector>
  </HeadingPairs>
  <TitlesOfParts>
    <vt:vector size="63" baseType="lpstr">
      <vt:lpstr>Arial</vt:lpstr>
      <vt:lpstr>Calibri</vt:lpstr>
      <vt:lpstr>Calibri Light</vt:lpstr>
      <vt:lpstr>7_Office Theme</vt:lpstr>
      <vt:lpstr>PowerPoint Presentation</vt:lpstr>
      <vt:lpstr>PowerPoint Presentation</vt:lpstr>
      <vt:lpstr>PowerPoint Presentation</vt:lpstr>
      <vt:lpstr>PowerPoint Presentation</vt:lpstr>
      <vt:lpstr>نفع - ماموریت</vt:lpstr>
      <vt:lpstr>نفع - سیاست</vt:lpstr>
      <vt:lpstr>نفع - درختواره اصلی</vt:lpstr>
      <vt:lpstr>نفع - چالش ها</vt:lpstr>
      <vt:lpstr>نفع - صندوق حمايت از تحقيقات - اهم اقدامات</vt:lpstr>
      <vt:lpstr>اهم اقدامات مرکز راهبری</vt:lpstr>
      <vt:lpstr>نفع - درختواره - مدیریت اکتساب</vt:lpstr>
      <vt:lpstr>نفع - درختواره - معماری</vt:lpstr>
      <vt:lpstr>نفع - درختواره - دبیرخانه</vt:lpstr>
      <vt:lpstr>نفع - درختواره - امور وظیفه</vt:lpstr>
      <vt:lpstr>نفع - درختواره - صندوق حمایت</vt:lpstr>
      <vt:lpstr>نفع - درختواره - ارتباطات</vt:lpstr>
      <vt:lpstr>نفع - درختواره - متنوع سازی</vt:lpstr>
      <vt:lpstr>نفع - محورهای گزارش</vt:lpstr>
      <vt:lpstr>نفع - درختواره همکاری</vt:lpstr>
      <vt:lpstr>نفع - اخبار مهم</vt:lpstr>
      <vt:lpstr>نفع - اخبار بروشور</vt:lpstr>
      <vt:lpstr>نفع - اخبار دستیبای به پیشرفت فناوری پیشرفته</vt:lpstr>
      <vt:lpstr>نفع - اخبار تعیین تکلیف اعتبار هزینه نشده</vt:lpstr>
      <vt:lpstr>نفع - اخبار راه‌اندازي 4 كارگروه تخصصي شوراي عالي عتف ودجا</vt:lpstr>
      <vt:lpstr>نفع - اخبار عملیاتی نمودن تفاهم نامه همکاری</vt:lpstr>
      <vt:lpstr>نفع - اخبار کتابچه راهنما ئر راستای توسعه نوآوری</vt:lpstr>
      <vt:lpstr>نفع - اخبار اثر بخشی بکاگیری محققان وظیفه</vt:lpstr>
      <vt:lpstr>نفع - اخبار تفاهم نامه با صندوق ملی</vt:lpstr>
      <vt:lpstr>نفع - اخبار بکارگیری دانش آموختگان</vt:lpstr>
      <vt:lpstr>نفع - اخبار اولین گردهمایی</vt:lpstr>
      <vt:lpstr>ارتقا امنیت - درختواره اصلی</vt:lpstr>
      <vt:lpstr>ارتقا امنیت - دفاع سایبری</vt:lpstr>
      <vt:lpstr>ارتقا امنیت - آموزش</vt:lpstr>
      <vt:lpstr>ارتقاء امنیت - اقدامات رده‌ها در حوزه ارتقاي امنيت</vt:lpstr>
      <vt:lpstr>ارتقاء امنیت–  مدیریت و نظارت بر خرید اقلام و تجهیزات ارتقای امنیت</vt:lpstr>
      <vt:lpstr>ارتقاء امنیت - افزایش ضریب حفاظتی</vt:lpstr>
      <vt:lpstr>راهبری - توافقنامه پروژه های تحقیق و توسعه</vt:lpstr>
      <vt:lpstr>راهبری - بیان مساله</vt:lpstr>
      <vt:lpstr>نفع - راهبری درختواره</vt:lpstr>
      <vt:lpstr>نفع - مرکز نوظهور - نمونه پروژه</vt:lpstr>
      <vt:lpstr>نغع - قرارداد تسهیلات</vt:lpstr>
      <vt:lpstr>نفع - نمونه بروشور فناوری</vt:lpstr>
      <vt:lpstr>پژوهشکده - سیاست پژوهی - شورای پژوهشی موسسه</vt:lpstr>
      <vt:lpstr>نفع - اخبار مهم - تمدید تفاهم نامه 80 میلیارد</vt:lpstr>
      <vt:lpstr>نفع - اخبار مهم - انعقاد 16قرار</vt:lpstr>
      <vt:lpstr>نفع-صندوق-پروژه 1</vt:lpstr>
      <vt:lpstr>نفع-صندوق-پروژه 2</vt:lpstr>
      <vt:lpstr>نفع- همكاري‌ها- ساير اقدامات</vt:lpstr>
      <vt:lpstr>نفع- مركز نوظهور- روند</vt:lpstr>
      <vt:lpstr>نفع- معماري- نظام جامع تحقيقات</vt:lpstr>
      <vt:lpstr>نفع- صندوق- اصلاح آيين نامه</vt:lpstr>
      <vt:lpstr>نفع- محققان وظيفه - نمونه</vt:lpstr>
      <vt:lpstr>نفع- بين‌الملل- ساير اقدامات</vt:lpstr>
      <vt:lpstr>نفع- دستور جلسات شوراي عتف</vt:lpstr>
      <vt:lpstr>نفع- نمونه قراردادتسهيلات صندوق</vt:lpstr>
      <vt:lpstr>نفع- راهبردهاي دفاتر شهيدفهميده</vt:lpstr>
      <vt:lpstr>نفع- فرصت مطالعاتي</vt:lpstr>
      <vt:lpstr>نفع- رويدادهاي استارت‌آپي فناور</vt:lpstr>
      <vt:lpstr>نفع- موضوعات شوراعالي و كميسيون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bonakdar</dc:creator>
  <cp:lastModifiedBy>حسین راستگو</cp:lastModifiedBy>
  <cp:revision>1784</cp:revision>
  <cp:lastPrinted>2019-03-06T05:01:17Z</cp:lastPrinted>
  <dcterms:created xsi:type="dcterms:W3CDTF">2018-07-15T08:24:13Z</dcterms:created>
  <dcterms:modified xsi:type="dcterms:W3CDTF">2023-12-09T09:01:30Z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0x01010005DA7FE081416748A8258DFEDDFEA591</vt:lpwstr>
  </property>
  <property fmtid="{D5CDD505-2E9C-101B-9397-08002B2CF9AE}" pid="3" name="_dlc_DocIdItemGuid">
    <vt:lpwstr>d1a16804-a6e6-4a5c-8a1b-5fddee9e400b</vt:lpwstr>
  </property>
</Properties>
</file>