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5917" r:id="rId5"/>
  </p:sldMasterIdLst>
  <p:notesMasterIdLst>
    <p:notesMasterId r:id="rId10"/>
  </p:notesMasterIdLst>
  <p:handoutMasterIdLst>
    <p:handoutMasterId r:id="rId11"/>
  </p:handoutMasterIdLst>
  <p:sldIdLst>
    <p:sldId id="1401" r:id="rId6"/>
    <p:sldId id="279" r:id="rId7"/>
    <p:sldId id="1403" r:id="rId8"/>
    <p:sldId id="1404" r:id="rId9"/>
  </p:sldIdLst>
  <p:sldSz cx="12192000" cy="6858000"/>
  <p:notesSz cx="7099300" cy="10234613"/>
  <p:custShowLst>
    <p:custShow name="نفع - ماموریت" id="0">
      <p:sldLst/>
    </p:custShow>
    <p:custShow name="نفع - سیاست" id="1">
      <p:sldLst/>
    </p:custShow>
    <p:custShow name="نفع - درختواره اصلی" id="2">
      <p:sldLst/>
    </p:custShow>
    <p:custShow name="نفع - چالش ها" id="3">
      <p:sldLst/>
    </p:custShow>
    <p:custShow name="نفع - صندوق حمايت از تحقيقات - اهم اقدامات" id="4">
      <p:sldLst/>
    </p:custShow>
    <p:custShow name="اهم اقدامات مرکز راهبری" id="5">
      <p:sldLst/>
    </p:custShow>
    <p:custShow name="نفع - درختواره - مدیریت اکتساب" id="6">
      <p:sldLst/>
    </p:custShow>
    <p:custShow name="نفع - درختواره - معماری" id="7">
      <p:sldLst/>
    </p:custShow>
    <p:custShow name="نفع - درختواره - دبیرخانه" id="8">
      <p:sldLst/>
    </p:custShow>
    <p:custShow name="نفع - درختواره - امور وظیفه" id="9">
      <p:sldLst/>
    </p:custShow>
    <p:custShow name="نفع - درختواره - صندوق حمایت" id="10">
      <p:sldLst/>
    </p:custShow>
    <p:custShow name="نفع - درختواره - ارتباطات" id="11">
      <p:sldLst/>
    </p:custShow>
    <p:custShow name="نفع - درختواره - متنوع سازی" id="12">
      <p:sldLst/>
    </p:custShow>
    <p:custShow name="نفع - محورهای گزارش" id="13">
      <p:sldLst/>
    </p:custShow>
    <p:custShow name="نفع - درختواره همکاری" id="14">
      <p:sldLst/>
    </p:custShow>
    <p:custShow name="نفع - اخبار مهم" id="15">
      <p:sldLst/>
    </p:custShow>
    <p:custShow name="نفع - اخبار بروشور" id="16">
      <p:sldLst/>
    </p:custShow>
    <p:custShow name="نفع - اخبار دستیبای به پیشرفت فناوری پیشرفته" id="17">
      <p:sldLst/>
    </p:custShow>
    <p:custShow name="نفع - اخبار تعیین تکلیف اعتبار هزینه نشده" id="18">
      <p:sldLst/>
    </p:custShow>
    <p:custShow name="نفع - اخبار راه‌اندازي 4 كارگروه تخصصي شوراي عالي عتف ودجا" id="19">
      <p:sldLst/>
    </p:custShow>
    <p:custShow name="نفع - اخبار عملیاتی نمودن تفاهم نامه همکاری" id="20">
      <p:sldLst/>
    </p:custShow>
    <p:custShow name="نفع - اخبار کتابچه راهنما ئر راستای توسعه نوآوری" id="21">
      <p:sldLst/>
    </p:custShow>
    <p:custShow name="نفع - اخبار اثر بخشی بکاگیری محققان وظیفه" id="22">
      <p:sldLst/>
    </p:custShow>
    <p:custShow name="نفع - اخبار تفاهم نامه با صندوق ملی" id="23">
      <p:sldLst/>
    </p:custShow>
    <p:custShow name="نفع - اخبار بکارگیری دانش آموختگان" id="24">
      <p:sldLst/>
    </p:custShow>
    <p:custShow name="نفع - اخبار اولین گردهمایی" id="25">
      <p:sldLst/>
    </p:custShow>
    <p:custShow name="ارتقا امنیت - درختواره اصلی" id="26">
      <p:sldLst/>
    </p:custShow>
    <p:custShow name="ارتقا امنیت - دفاع سایبری" id="27">
      <p:sldLst/>
    </p:custShow>
    <p:custShow name="ارتقا امنیت - آموزش" id="28">
      <p:sldLst/>
    </p:custShow>
    <p:custShow name="ارتقاء امنیت - اقدامات رده‌ها در حوزه ارتقاي امنيت" id="29">
      <p:sldLst/>
    </p:custShow>
    <p:custShow name="ارتقاء امنیت–  مدیریت و نظارت بر خرید اقلام و تجهیزات ارتقای امنیت" id="30">
      <p:sldLst/>
    </p:custShow>
    <p:custShow name="ارتقاء امنیت - افزایش ضریب حفاظتی" id="31">
      <p:sldLst/>
    </p:custShow>
    <p:custShow name="راهبری - توافقنامه پروژه های تحقیق و توسعه" id="32">
      <p:sldLst/>
    </p:custShow>
    <p:custShow name="راهبری - بیان مساله" id="33">
      <p:sldLst/>
    </p:custShow>
    <p:custShow name="نفع - راهبری درختواره" id="34">
      <p:sldLst/>
    </p:custShow>
    <p:custShow name="نفع - مرکز نوظهور - نمونه پروژه" id="35">
      <p:sldLst/>
    </p:custShow>
    <p:custShow name="نغع - قرارداد تسهیلات" id="36">
      <p:sldLst/>
    </p:custShow>
    <p:custShow name="نفع - نمونه بروشور فناوری" id="37">
      <p:sldLst/>
    </p:custShow>
    <p:custShow name="پژوهشکده - سیاست پژوهی - شورای پژوهشی موسسه" id="38">
      <p:sldLst/>
    </p:custShow>
    <p:custShow name="نفع - اخبار مهم - تمدید تفاهم نامه 80 میلیارد" id="39">
      <p:sldLst/>
    </p:custShow>
    <p:custShow name="نفع - اخبار مهم - انعقاد 16قرار" id="40">
      <p:sldLst/>
    </p:custShow>
    <p:custShow name="نفع-صندوق-پروژه 1" id="41">
      <p:sldLst/>
    </p:custShow>
    <p:custShow name="نفع-صندوق-پروژه 2" id="42">
      <p:sldLst/>
    </p:custShow>
    <p:custShow name="نفع- همكاري‌ها- ساير اقدامات" id="43">
      <p:sldLst/>
    </p:custShow>
    <p:custShow name="نفع- مركز نوظهور- روند" id="44">
      <p:sldLst/>
    </p:custShow>
    <p:custShow name="نفع- معماري- نظام جامع تحقيقات" id="45">
      <p:sldLst/>
    </p:custShow>
    <p:custShow name="نفع- صندوق- اصلاح آيين نامه" id="46">
      <p:sldLst/>
    </p:custShow>
    <p:custShow name="نفع- محققان وظيفه - نمونه" id="47">
      <p:sldLst/>
    </p:custShow>
    <p:custShow name="نفع- بين‌الملل- ساير اقدامات" id="48">
      <p:sldLst/>
    </p:custShow>
    <p:custShow name="نفع- دستور جلسات شوراي عتف" id="49">
      <p:sldLst/>
    </p:custShow>
    <p:custShow name="نفع- نمونه قراردادتسهيلات صندوق" id="50">
      <p:sldLst/>
    </p:custShow>
    <p:custShow name="نفع- راهبردهاي دفاتر شهيدفهميده" id="51">
      <p:sldLst/>
    </p:custShow>
    <p:custShow name="نفع- فرصت مطالعاتي" id="52">
      <p:sldLst/>
    </p:custShow>
    <p:custShow name="نفع- رويدادهاي استارت‌آپي فناور" id="53">
      <p:sldLst/>
    </p:custShow>
    <p:custShow name="نفع- موضوعات شوراعالي و كميسيون" id="54">
      <p:sldLst/>
    </p:custShow>
  </p:custShow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pos="39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C03E"/>
    <a:srgbClr val="FBCD3F"/>
    <a:srgbClr val="E2F0D9"/>
    <a:srgbClr val="EEF5FB"/>
    <a:srgbClr val="CCFFFF"/>
    <a:srgbClr val="E7E4C6"/>
    <a:srgbClr val="009900"/>
    <a:srgbClr val="008000"/>
    <a:srgbClr val="0000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77" autoAdjust="0"/>
    <p:restoredTop sz="95448" autoAdjust="0"/>
  </p:normalViewPr>
  <p:slideViewPr>
    <p:cSldViewPr snapToGrid="0">
      <p:cViewPr varScale="1">
        <p:scale>
          <a:sx n="81" d="100"/>
          <a:sy n="81" d="100"/>
        </p:scale>
        <p:origin x="120" y="570"/>
      </p:cViewPr>
      <p:guideLst>
        <p:guide orient="horz" pos="2160"/>
        <p:guide pos="3840"/>
        <p:guide orient="horz" pos="2260"/>
        <p:guide pos="39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86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081660A4-26E7-4277-9509-9E9CF6551A31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928804C1-7B01-42AA-B52C-1FEF7EE738F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1696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44DD2387-C201-4708-8AFF-B5BE3BD8423E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90" tIns="48345" rIns="96690" bIns="48345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925409"/>
            <a:ext cx="5679440" cy="4029879"/>
          </a:xfrm>
          <a:prstGeom prst="rect">
            <a:avLst/>
          </a:prstGeom>
        </p:spPr>
        <p:txBody>
          <a:bodyPr vert="horz" lIns="96690" tIns="48345" rIns="96690" bIns="48345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BC40E9EC-CCA7-4044-8A3B-3A7EF6738F7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0189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802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19" y="98745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85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19" y="98745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276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83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4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444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28353" y="-1"/>
            <a:ext cx="1295467" cy="68686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4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10465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578306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526998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63168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4" y="170977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4" y="458951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5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3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95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31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40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23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19" r:id="rId2"/>
    <p:sldLayoutId id="2147485920" r:id="rId3"/>
    <p:sldLayoutId id="2147485921" r:id="rId4"/>
    <p:sldLayoutId id="2147485922" r:id="rId5"/>
    <p:sldLayoutId id="2147485923" r:id="rId6"/>
    <p:sldLayoutId id="2147485924" r:id="rId7"/>
    <p:sldLayoutId id="2147485925" r:id="rId8"/>
    <p:sldLayoutId id="2147485926" r:id="rId9"/>
    <p:sldLayoutId id="2147485927" r:id="rId10"/>
    <p:sldLayoutId id="2147485928" r:id="rId11"/>
    <p:sldLayoutId id="2147485929" r:id="rId12"/>
    <p:sldLayoutId id="2147485930" r:id="rId13"/>
    <p:sldLayoutId id="2147485931" r:id="rId14"/>
    <p:sldLayoutId id="2147485932" r:id="rId15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000578"/>
            <a:ext cx="12192000" cy="3797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موسسه آموزشي و تحقيقاتي صنايع دفاعي ضمن انجام مطالعات ميداني و آسیب‌شناسی انواع روش‌هاي همكاري با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دانشگاه‌ها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مراكز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تحقيقاتي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در دوره‌هاي مختلف، نسبت به ترميم روش‌ها اقدام نمود. در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نتيجه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اين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مطالعات،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خلأ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روش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خاصي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براي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همكاري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شرکت‌های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دانش بنیان و صنعت دفاعی در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زمينه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اكتساب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فناوري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هاي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نوظهور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بديع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مبتني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بر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جلوگيري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از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غافلگيري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فناورانه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غافلگير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كردن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دشمنان، احساس شد. 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بنابراين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روش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جديدي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با عنوان برنامه راهبری و حمایت از قراردادهای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امکان‌سنجی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اکتساب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فناوری‌های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 نوظهور و بدیع با پارک علم و فناوری / مرکز رشد / مرکز نوآوری با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كمك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،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همفكري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مشورت با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کارگروه‌های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اندیشه‌ورز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سازمان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هاي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نيروهاي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مسلح، طرح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ريزي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پياده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سازي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شد.</a:t>
            </a: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الگوی شراکت راهبردی به منظور اکتساب فناوری های نوظهور و بدیع بوده و برای دستیابی به فناورهای ناظر بر محیط آینده نیروهای مسلح طراحی شده است. در اين روش جديد، كنسرسيومي از شركاي راهبردي براي اكتساب فناوري‌هاي نوظهور و بديع در بخش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بخش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خصوصی و نيروهاي مسلح شكل مي‌گيرد. با اجراي اين الگو، ضمن رفع بسياري از موانع همكاري هاي صنايع دفاعي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شرکت‌های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دانش‌بنیان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، شاهد دستاوردهاي جديد اين موج از همكاري‌ها، از طريق اكتساب فناوري هاي ناظر بر محيط آينده‌ي نيروهاي مسلح و پژوهش هاي مرز دانشي نوظهور و بديع با آفاق ميان مدت و بلند مدت براي پيشگيري از غافلگيري فناورانه و غافلگير نمودن دشمنان مي‌باشيم.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>
            <a:off x="1932349" y="1130236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قراردادهای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</a:t>
            </a:r>
          </a:p>
        </p:txBody>
      </p:sp>
    </p:spTree>
    <p:extLst>
      <p:ext uri="{BB962C8B-B14F-4D97-AF65-F5344CB8AC3E}">
        <p14:creationId xmlns:p14="http://schemas.microsoft.com/office/powerpoint/2010/main" val="3827728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anvas 25">
            <a:extLst>
              <a:ext uri="{FF2B5EF4-FFF2-40B4-BE49-F238E27FC236}">
                <a16:creationId xmlns:a16="http://schemas.microsoft.com/office/drawing/2014/main" id="{A7555E8C-4740-4570-B4BD-832D1B71EF80}"/>
              </a:ext>
            </a:extLst>
          </p:cNvPr>
          <p:cNvGrpSpPr/>
          <p:nvPr/>
        </p:nvGrpSpPr>
        <p:grpSpPr>
          <a:xfrm>
            <a:off x="4161524" y="0"/>
            <a:ext cx="7194393" cy="6804948"/>
            <a:chOff x="0" y="-28472"/>
            <a:chExt cx="6096000" cy="1305903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0CB567F-9C32-4768-8619-8414ABB0AF95}"/>
                </a:ext>
              </a:extLst>
            </p:cNvPr>
            <p:cNvSpPr/>
            <p:nvPr/>
          </p:nvSpPr>
          <p:spPr>
            <a:xfrm>
              <a:off x="0" y="0"/>
              <a:ext cx="6096000" cy="7443470"/>
            </a:xfrm>
            <a:prstGeom prst="rect">
              <a:avLst/>
            </a:prstGeom>
          </p:spPr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67B9D93-14EA-4837-8E55-C37B14F4603D}"/>
                </a:ext>
              </a:extLst>
            </p:cNvPr>
            <p:cNvSpPr/>
            <p:nvPr/>
          </p:nvSpPr>
          <p:spPr>
            <a:xfrm>
              <a:off x="2441265" y="-28472"/>
              <a:ext cx="678783" cy="489486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a-IR" sz="800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شروع</a:t>
              </a:r>
              <a:endPara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000024F-5C1C-4D22-9F85-0088E7B87D43}"/>
                </a:ext>
              </a:extLst>
            </p:cNvPr>
            <p:cNvSpPr/>
            <p:nvPr/>
          </p:nvSpPr>
          <p:spPr>
            <a:xfrm>
              <a:off x="1482401" y="1389819"/>
              <a:ext cx="2601757" cy="424899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دریافت </a:t>
              </a:r>
              <a:r>
                <a:rPr lang="fa-IR" sz="800" b="1" dirty="0" err="1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 و ارزیابی اولیه (دارا بودن گواهی </a:t>
              </a:r>
              <a:r>
                <a:rPr lang="fa-IR" sz="800" b="1" dirty="0" err="1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سمتا</a:t>
              </a: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 ، دانش بنیان و ... ) </a:t>
              </a:r>
              <a:r>
                <a:rPr lang="en-US" sz="800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E77F4DB-9312-4243-8718-3AFD00C51B32}"/>
                </a:ext>
              </a:extLst>
            </p:cNvPr>
            <p:cNvSpPr/>
            <p:nvPr/>
          </p:nvSpPr>
          <p:spPr>
            <a:xfrm>
              <a:off x="2509296" y="12693337"/>
              <a:ext cx="572707" cy="337227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پایان</a:t>
              </a:r>
              <a:endParaRPr lang="en-US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7" name="Diamond 6">
              <a:extLst>
                <a:ext uri="{FF2B5EF4-FFF2-40B4-BE49-F238E27FC236}">
                  <a16:creationId xmlns:a16="http://schemas.microsoft.com/office/drawing/2014/main" id="{33208032-95ED-4758-891F-B61D670AC5CF}"/>
                </a:ext>
              </a:extLst>
            </p:cNvPr>
            <p:cNvSpPr/>
            <p:nvPr/>
          </p:nvSpPr>
          <p:spPr>
            <a:xfrm>
              <a:off x="1794872" y="4350052"/>
              <a:ext cx="1974555" cy="903134"/>
            </a:xfrm>
            <a:prstGeom prst="diamond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endPara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آیا ارزیابی فنی و تخصصی </a:t>
              </a:r>
              <a:r>
                <a:rPr lang="fa-IR" sz="800" b="1" dirty="0" err="1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 مورد تایید است؟</a:t>
              </a:r>
              <a:endPara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800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B5EE9E93-CA58-4FEC-8D9E-995115ED4DFC}"/>
                </a:ext>
              </a:extLst>
            </p:cNvPr>
            <p:cNvCxnSpPr>
              <a:cxnSpLocks/>
              <a:stCxn id="7" idx="3"/>
              <a:endCxn id="28" idx="1"/>
            </p:cNvCxnSpPr>
            <p:nvPr/>
          </p:nvCxnSpPr>
          <p:spPr>
            <a:xfrm flipV="1">
              <a:off x="3769427" y="4798444"/>
              <a:ext cx="936510" cy="31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Elbow Connector 2054">
              <a:extLst>
                <a:ext uri="{FF2B5EF4-FFF2-40B4-BE49-F238E27FC236}">
                  <a16:creationId xmlns:a16="http://schemas.microsoft.com/office/drawing/2014/main" id="{523D4698-AFB7-4714-BC7A-71AC6A207659}"/>
                </a:ext>
              </a:extLst>
            </p:cNvPr>
            <p:cNvCxnSpPr>
              <a:cxnSpLocks/>
              <a:stCxn id="38" idx="0"/>
              <a:endCxn id="33" idx="1"/>
            </p:cNvCxnSpPr>
            <p:nvPr/>
          </p:nvCxnSpPr>
          <p:spPr>
            <a:xfrm rot="5400000" flipH="1" flipV="1">
              <a:off x="646587" y="1112777"/>
              <a:ext cx="734386" cy="383039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Elbow Connector 2056">
              <a:extLst>
                <a:ext uri="{FF2B5EF4-FFF2-40B4-BE49-F238E27FC236}">
                  <a16:creationId xmlns:a16="http://schemas.microsoft.com/office/drawing/2014/main" id="{449C54C1-716F-4039-A08C-88CB2B2D19C7}"/>
                </a:ext>
              </a:extLst>
            </p:cNvPr>
            <p:cNvCxnSpPr>
              <a:cxnSpLocks/>
              <a:stCxn id="23" idx="3"/>
              <a:endCxn id="28" idx="0"/>
            </p:cNvCxnSpPr>
            <p:nvPr/>
          </p:nvCxnSpPr>
          <p:spPr>
            <a:xfrm>
              <a:off x="3778288" y="2489256"/>
              <a:ext cx="1585716" cy="1745414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705E19CB-BDC8-451A-A25A-F01F5CF94BBC}"/>
                </a:ext>
              </a:extLst>
            </p:cNvPr>
            <p:cNvCxnSpPr>
              <a:cxnSpLocks/>
              <a:stCxn id="4" idx="4"/>
              <a:endCxn id="33" idx="0"/>
            </p:cNvCxnSpPr>
            <p:nvPr/>
          </p:nvCxnSpPr>
          <p:spPr>
            <a:xfrm flipH="1">
              <a:off x="2779361" y="461014"/>
              <a:ext cx="1295" cy="3005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7809673-7189-4DF0-8773-0E1A2D2D1B0F}"/>
              </a:ext>
            </a:extLst>
          </p:cNvPr>
          <p:cNvCxnSpPr>
            <a:cxnSpLocks/>
            <a:stCxn id="5" idx="2"/>
            <a:endCxn id="23" idx="0"/>
          </p:cNvCxnSpPr>
          <p:nvPr/>
        </p:nvCxnSpPr>
        <p:spPr>
          <a:xfrm flipH="1">
            <a:off x="7444033" y="960470"/>
            <a:ext cx="2269" cy="1108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4D7F85-E33C-4820-9E5B-039A2D28EADD}"/>
              </a:ext>
            </a:extLst>
          </p:cNvPr>
          <p:cNvCxnSpPr>
            <a:cxnSpLocks/>
            <a:stCxn id="16" idx="2"/>
            <a:endCxn id="15" idx="0"/>
          </p:cNvCxnSpPr>
          <p:nvPr/>
        </p:nvCxnSpPr>
        <p:spPr>
          <a:xfrm flipH="1">
            <a:off x="7443843" y="1873276"/>
            <a:ext cx="1782" cy="1021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F8AC44A-D929-4E4B-8FD9-B6AC4E88412F}"/>
              </a:ext>
            </a:extLst>
          </p:cNvPr>
          <p:cNvCxnSpPr>
            <a:cxnSpLocks/>
            <a:stCxn id="23" idx="2"/>
            <a:endCxn id="16" idx="0"/>
          </p:cNvCxnSpPr>
          <p:nvPr/>
        </p:nvCxnSpPr>
        <p:spPr>
          <a:xfrm>
            <a:off x="7444033" y="1552634"/>
            <a:ext cx="1592" cy="1091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182AD84A-443F-4499-86AE-7FF952BE42F3}"/>
              </a:ext>
            </a:extLst>
          </p:cNvPr>
          <p:cNvSpPr/>
          <p:nvPr/>
        </p:nvSpPr>
        <p:spPr>
          <a:xfrm>
            <a:off x="6139776" y="1975395"/>
            <a:ext cx="2608133" cy="22141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ارجاع به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سرداوران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تخصصی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27A92D5-DAD7-4AA9-886D-0B46FC6107C1}"/>
              </a:ext>
            </a:extLst>
          </p:cNvPr>
          <p:cNvSpPr/>
          <p:nvPr/>
        </p:nvSpPr>
        <p:spPr>
          <a:xfrm>
            <a:off x="6141558" y="1661739"/>
            <a:ext cx="2608133" cy="211537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ارجاع به شبکه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ارزیابان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وناظران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FC037B-4BE7-4378-9BF1-5B1A7F698466}"/>
              </a:ext>
            </a:extLst>
          </p:cNvPr>
          <p:cNvCxnSpPr>
            <a:cxnSpLocks/>
            <a:stCxn id="15" idx="2"/>
            <a:endCxn id="7" idx="0"/>
          </p:cNvCxnSpPr>
          <p:nvPr/>
        </p:nvCxnSpPr>
        <p:spPr>
          <a:xfrm>
            <a:off x="7443843" y="2196805"/>
            <a:ext cx="1126" cy="848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27A6905-C0FF-4985-8BA8-35F3B29BD7A1}"/>
              </a:ext>
            </a:extLst>
          </p:cNvPr>
          <p:cNvCxnSpPr>
            <a:cxnSpLocks/>
            <a:stCxn id="7" idx="2"/>
            <a:endCxn id="19" idx="0"/>
          </p:cNvCxnSpPr>
          <p:nvPr/>
        </p:nvCxnSpPr>
        <p:spPr>
          <a:xfrm flipH="1">
            <a:off x="7443843" y="2752225"/>
            <a:ext cx="1126" cy="157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ED67A106-C74E-47C9-9DBD-A53D3C2F2D31}"/>
              </a:ext>
            </a:extLst>
          </p:cNvPr>
          <p:cNvSpPr/>
          <p:nvPr/>
        </p:nvSpPr>
        <p:spPr>
          <a:xfrm>
            <a:off x="6464078" y="2910208"/>
            <a:ext cx="1959529" cy="19704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اعلام نتیجه ارزیابی و معرفی  ناظر پروژه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EAE2968-9503-467C-A667-CD983180FFDF}"/>
              </a:ext>
            </a:extLst>
          </p:cNvPr>
          <p:cNvCxnSpPr>
            <a:cxnSpLocks/>
            <a:stCxn id="19" idx="2"/>
            <a:endCxn id="78" idx="0"/>
          </p:cNvCxnSpPr>
          <p:nvPr/>
        </p:nvCxnSpPr>
        <p:spPr>
          <a:xfrm>
            <a:off x="7443843" y="3107252"/>
            <a:ext cx="7212" cy="1361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5EBCA780-4655-483A-B061-D6B30535727C}"/>
              </a:ext>
            </a:extLst>
          </p:cNvPr>
          <p:cNvSpPr/>
          <p:nvPr/>
        </p:nvSpPr>
        <p:spPr>
          <a:xfrm>
            <a:off x="6149497" y="4136172"/>
            <a:ext cx="2608133" cy="16448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ابلاغ به مسئول فرایند جهت انعقاد موافقت نامه و اجرای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2" name="Elbow Connector 2056">
            <a:extLst>
              <a:ext uri="{FF2B5EF4-FFF2-40B4-BE49-F238E27FC236}">
                <a16:creationId xmlns:a16="http://schemas.microsoft.com/office/drawing/2014/main" id="{11DDD6D6-AAFB-4746-BFF6-C2620C6474A6}"/>
              </a:ext>
            </a:extLst>
          </p:cNvPr>
          <p:cNvCxnSpPr>
            <a:cxnSpLocks/>
            <a:stCxn id="28" idx="2"/>
            <a:endCxn id="6" idx="6"/>
          </p:cNvCxnSpPr>
          <p:nvPr/>
        </p:nvCxnSpPr>
        <p:spPr>
          <a:xfrm rot="5400000">
            <a:off x="7191417" y="3416473"/>
            <a:ext cx="3908045" cy="269317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Diamond 22">
            <a:extLst>
              <a:ext uri="{FF2B5EF4-FFF2-40B4-BE49-F238E27FC236}">
                <a16:creationId xmlns:a16="http://schemas.microsoft.com/office/drawing/2014/main" id="{516B3870-AFF7-4967-B19A-DDEAE5446A13}"/>
              </a:ext>
            </a:extLst>
          </p:cNvPr>
          <p:cNvSpPr/>
          <p:nvPr/>
        </p:nvSpPr>
        <p:spPr>
          <a:xfrm>
            <a:off x="6267472" y="1071297"/>
            <a:ext cx="2353122" cy="48133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آیا ارزیابی اولیه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مورد تایید است؟ </a:t>
            </a: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457936D-5BC2-4F1A-8781-790AA1843554}"/>
              </a:ext>
            </a:extLst>
          </p:cNvPr>
          <p:cNvCxnSpPr>
            <a:cxnSpLocks/>
            <a:stCxn id="21" idx="2"/>
            <a:endCxn id="39" idx="0"/>
          </p:cNvCxnSpPr>
          <p:nvPr/>
        </p:nvCxnSpPr>
        <p:spPr>
          <a:xfrm flipH="1">
            <a:off x="7452293" y="4300655"/>
            <a:ext cx="1271" cy="1685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Diamond 24">
            <a:extLst>
              <a:ext uri="{FF2B5EF4-FFF2-40B4-BE49-F238E27FC236}">
                <a16:creationId xmlns:a16="http://schemas.microsoft.com/office/drawing/2014/main" id="{87E1DE5B-EA65-41A7-B3D3-120B41888BEE}"/>
              </a:ext>
            </a:extLst>
          </p:cNvPr>
          <p:cNvSpPr/>
          <p:nvPr/>
        </p:nvSpPr>
        <p:spPr>
          <a:xfrm>
            <a:off x="6175023" y="5800775"/>
            <a:ext cx="2558982" cy="44673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درصد پیشرفت پروژه مورد تایید 100% است؟</a:t>
            </a: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2579932-BAE2-4A17-8520-A9C7445669C3}"/>
              </a:ext>
            </a:extLst>
          </p:cNvPr>
          <p:cNvSpPr/>
          <p:nvPr/>
        </p:nvSpPr>
        <p:spPr>
          <a:xfrm>
            <a:off x="9303228" y="4995731"/>
            <a:ext cx="824322" cy="37449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ادامه مراحل بعدی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پروژه</a:t>
            </a:r>
            <a:endParaRPr lang="en-US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7" name="Elbow Connector 2054">
            <a:extLst>
              <a:ext uri="{FF2B5EF4-FFF2-40B4-BE49-F238E27FC236}">
                <a16:creationId xmlns:a16="http://schemas.microsoft.com/office/drawing/2014/main" id="{38E68A05-6F21-454E-B007-98441D781C23}"/>
              </a:ext>
            </a:extLst>
          </p:cNvPr>
          <p:cNvCxnSpPr>
            <a:cxnSpLocks/>
            <a:stCxn id="26" idx="0"/>
            <a:endCxn id="39" idx="3"/>
          </p:cNvCxnSpPr>
          <p:nvPr/>
        </p:nvCxnSpPr>
        <p:spPr>
          <a:xfrm rot="16200000" flipV="1">
            <a:off x="9015229" y="4295571"/>
            <a:ext cx="441291" cy="95903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Diamond 27">
            <a:extLst>
              <a:ext uri="{FF2B5EF4-FFF2-40B4-BE49-F238E27FC236}">
                <a16:creationId xmlns:a16="http://schemas.microsoft.com/office/drawing/2014/main" id="{255E5B73-131C-46FB-A3AC-A5B7A71D792B}"/>
              </a:ext>
            </a:extLst>
          </p:cNvPr>
          <p:cNvSpPr/>
          <p:nvPr/>
        </p:nvSpPr>
        <p:spPr>
          <a:xfrm>
            <a:off x="9715389" y="2221486"/>
            <a:ext cx="1553278" cy="587554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fa-IR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عودت طرح به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درخواست‌کننده</a:t>
            </a:r>
            <a:endParaRPr lang="en-US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D2883DC-A252-4D01-8348-BDBCC297B028}"/>
              </a:ext>
            </a:extLst>
          </p:cNvPr>
          <p:cNvCxnSpPr>
            <a:cxnSpLocks/>
          </p:cNvCxnSpPr>
          <p:nvPr/>
        </p:nvCxnSpPr>
        <p:spPr>
          <a:xfrm>
            <a:off x="782089" y="713543"/>
            <a:ext cx="10622863" cy="0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Elbow Connector 2054">
            <a:extLst>
              <a:ext uri="{FF2B5EF4-FFF2-40B4-BE49-F238E27FC236}">
                <a16:creationId xmlns:a16="http://schemas.microsoft.com/office/drawing/2014/main" id="{77426739-C8F3-40E0-AC31-E0ACB7038212}"/>
              </a:ext>
            </a:extLst>
          </p:cNvPr>
          <p:cNvCxnSpPr>
            <a:cxnSpLocks/>
            <a:stCxn id="7" idx="1"/>
            <a:endCxn id="38" idx="2"/>
          </p:cNvCxnSpPr>
          <p:nvPr/>
        </p:nvCxnSpPr>
        <p:spPr>
          <a:xfrm rot="10800000">
            <a:off x="5131941" y="1735714"/>
            <a:ext cx="1147860" cy="7812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05CC187-CF72-4647-9E8B-8BE966E2EC4B}"/>
              </a:ext>
            </a:extLst>
          </p:cNvPr>
          <p:cNvCxnSpPr>
            <a:cxnSpLocks/>
            <a:stCxn id="23" idx="1"/>
            <a:endCxn id="38" idx="3"/>
          </p:cNvCxnSpPr>
          <p:nvPr/>
        </p:nvCxnSpPr>
        <p:spPr>
          <a:xfrm flipH="1" flipV="1">
            <a:off x="5809113" y="1310775"/>
            <a:ext cx="458359" cy="11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1FA408C-D8B2-412C-BE06-F3942FA352F1}"/>
              </a:ext>
            </a:extLst>
          </p:cNvPr>
          <p:cNvCxnSpPr>
            <a:cxnSpLocks/>
          </p:cNvCxnSpPr>
          <p:nvPr/>
        </p:nvCxnSpPr>
        <p:spPr>
          <a:xfrm>
            <a:off x="782089" y="4343683"/>
            <a:ext cx="10622863" cy="19304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A2938A5C-1DB5-48E7-B6E6-B5AEC1D3CFFD}"/>
              </a:ext>
            </a:extLst>
          </p:cNvPr>
          <p:cNvSpPr/>
          <p:nvPr/>
        </p:nvSpPr>
        <p:spPr>
          <a:xfrm>
            <a:off x="5583997" y="411661"/>
            <a:ext cx="3715362" cy="18298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ارائه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در قالب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کاربرگ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102 و 708 توسط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سازمان‌های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عمده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ن.م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/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شرکت دانش بنیان</a:t>
            </a:r>
            <a:endParaRPr lang="en-US" sz="800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029B424-E64F-4815-A098-4028353389E4}"/>
              </a:ext>
            </a:extLst>
          </p:cNvPr>
          <p:cNvCxnSpPr>
            <a:cxnSpLocks/>
            <a:stCxn id="33" idx="2"/>
            <a:endCxn id="5" idx="0"/>
          </p:cNvCxnSpPr>
          <p:nvPr/>
        </p:nvCxnSpPr>
        <p:spPr>
          <a:xfrm>
            <a:off x="7441678" y="594645"/>
            <a:ext cx="4624" cy="1444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CB6CE3B-2CF6-4F2C-968A-3C3681487D8A}"/>
              </a:ext>
            </a:extLst>
          </p:cNvPr>
          <p:cNvSpPr txBox="1"/>
          <p:nvPr/>
        </p:nvSpPr>
        <p:spPr>
          <a:xfrm>
            <a:off x="8787472" y="1111935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68E93C3-14A9-4322-90BA-E2E674D836EE}"/>
              </a:ext>
            </a:extLst>
          </p:cNvPr>
          <p:cNvSpPr txBox="1"/>
          <p:nvPr/>
        </p:nvSpPr>
        <p:spPr>
          <a:xfrm>
            <a:off x="7090894" y="3931103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CEB821E-E044-4B26-A83B-888F5DA5C783}"/>
              </a:ext>
            </a:extLst>
          </p:cNvPr>
          <p:cNvSpPr txBox="1"/>
          <p:nvPr/>
        </p:nvSpPr>
        <p:spPr>
          <a:xfrm>
            <a:off x="5800288" y="1145745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spcBef>
                <a:spcPts val="300"/>
              </a:spcBef>
            </a:pPr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نیاز به </a:t>
            </a:r>
          </a:p>
          <a:p>
            <a:pPr algn="ctr">
              <a:spcBef>
                <a:spcPts val="300"/>
              </a:spcBef>
            </a:pPr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19468B5A-DE19-42AC-8F64-BA71B1EA5E7D}"/>
              </a:ext>
            </a:extLst>
          </p:cNvPr>
          <p:cNvSpPr/>
          <p:nvPr/>
        </p:nvSpPr>
        <p:spPr>
          <a:xfrm>
            <a:off x="4454768" y="885835"/>
            <a:ext cx="1354345" cy="849879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عودت طرح طی نامه به پیشنهاد دهنده جهت اصلاح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1F52E66-6229-4633-AD7D-B5F4DEAC5505}"/>
              </a:ext>
            </a:extLst>
          </p:cNvPr>
          <p:cNvSpPr/>
          <p:nvPr/>
        </p:nvSpPr>
        <p:spPr>
          <a:xfrm>
            <a:off x="6148226" y="4469213"/>
            <a:ext cx="2608133" cy="17045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ارائه گزارش پیشرفت پروژه توسط سازمان یا شرکت به حوزه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عتف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81113EE-3421-45B1-9882-ECBF7403ADC1}"/>
              </a:ext>
            </a:extLst>
          </p:cNvPr>
          <p:cNvCxnSpPr>
            <a:cxnSpLocks/>
            <a:stCxn id="39" idx="2"/>
            <a:endCxn id="41" idx="0"/>
          </p:cNvCxnSpPr>
          <p:nvPr/>
        </p:nvCxnSpPr>
        <p:spPr>
          <a:xfrm>
            <a:off x="7452293" y="4639666"/>
            <a:ext cx="1905" cy="880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6127260B-2CBD-43F9-9AD6-662A577CBAD4}"/>
              </a:ext>
            </a:extLst>
          </p:cNvPr>
          <p:cNvSpPr/>
          <p:nvPr/>
        </p:nvSpPr>
        <p:spPr>
          <a:xfrm>
            <a:off x="6150131" y="4727739"/>
            <a:ext cx="2608133" cy="18749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ارسال گزارش پیشرفت توسط مسئول فرآیند به ناظر پروژه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950D7583-8353-43D3-93D4-ADAF07DB6FF6}"/>
              </a:ext>
            </a:extLst>
          </p:cNvPr>
          <p:cNvSpPr/>
          <p:nvPr/>
        </p:nvSpPr>
        <p:spPr>
          <a:xfrm>
            <a:off x="6318835" y="5012534"/>
            <a:ext cx="2274732" cy="43366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گزارش پیشرفت پروژه مورد تایید ناظر است؟</a:t>
            </a:r>
            <a:endParaRPr lang="en-US" sz="800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1BDF6F0-ACF9-4531-8074-5490DB74F5F4}"/>
              </a:ext>
            </a:extLst>
          </p:cNvPr>
          <p:cNvCxnSpPr>
            <a:cxnSpLocks/>
            <a:stCxn id="41" idx="2"/>
            <a:endCxn id="42" idx="0"/>
          </p:cNvCxnSpPr>
          <p:nvPr/>
        </p:nvCxnSpPr>
        <p:spPr>
          <a:xfrm>
            <a:off x="7454198" y="4915237"/>
            <a:ext cx="2003" cy="972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B6D1B89D-AF40-48C2-A5BA-56480C70E1F7}"/>
              </a:ext>
            </a:extLst>
          </p:cNvPr>
          <p:cNvSpPr txBox="1"/>
          <p:nvPr/>
        </p:nvSpPr>
        <p:spPr>
          <a:xfrm>
            <a:off x="5590313" y="2370126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spcBef>
                <a:spcPts val="300"/>
              </a:spcBef>
            </a:pPr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نیاز به </a:t>
            </a:r>
          </a:p>
          <a:p>
            <a:pPr algn="ctr">
              <a:spcBef>
                <a:spcPts val="300"/>
              </a:spcBef>
            </a:pPr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2A3D420-EC5D-405F-806D-C60E1957041B}"/>
              </a:ext>
            </a:extLst>
          </p:cNvPr>
          <p:cNvSpPr/>
          <p:nvPr/>
        </p:nvSpPr>
        <p:spPr>
          <a:xfrm>
            <a:off x="6303337" y="5530272"/>
            <a:ext cx="230372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تخصیص اعتبار مبتنی بر درصد پیشرفت مورد تایید ناظر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258A572-2FBB-4B88-AB3A-08E449AB160C}"/>
              </a:ext>
            </a:extLst>
          </p:cNvPr>
          <p:cNvCxnSpPr>
            <a:cxnSpLocks/>
            <a:stCxn id="42" idx="2"/>
            <a:endCxn id="45" idx="0"/>
          </p:cNvCxnSpPr>
          <p:nvPr/>
        </p:nvCxnSpPr>
        <p:spPr>
          <a:xfrm flipH="1">
            <a:off x="7455200" y="5446195"/>
            <a:ext cx="1001" cy="840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Diamond 46">
            <a:extLst>
              <a:ext uri="{FF2B5EF4-FFF2-40B4-BE49-F238E27FC236}">
                <a16:creationId xmlns:a16="http://schemas.microsoft.com/office/drawing/2014/main" id="{86EE2F19-8D9E-4278-A15D-1A0922C60A53}"/>
              </a:ext>
            </a:extLst>
          </p:cNvPr>
          <p:cNvSpPr/>
          <p:nvPr/>
        </p:nvSpPr>
        <p:spPr>
          <a:xfrm>
            <a:off x="4375474" y="4968049"/>
            <a:ext cx="1684264" cy="5134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نیاز به اصلاح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گزارش و اقدامات تکمیلی 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است؟</a:t>
            </a: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DA101F3-C59F-44CC-B93F-15AC5F5822C9}"/>
              </a:ext>
            </a:extLst>
          </p:cNvPr>
          <p:cNvSpPr txBox="1"/>
          <p:nvPr/>
        </p:nvSpPr>
        <p:spPr>
          <a:xfrm>
            <a:off x="4914295" y="4745862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بله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7FA1AA33-50D2-4C55-AB22-01473264F4F5}"/>
              </a:ext>
            </a:extLst>
          </p:cNvPr>
          <p:cNvCxnSpPr>
            <a:cxnSpLocks/>
            <a:stCxn id="45" idx="2"/>
            <a:endCxn id="25" idx="0"/>
          </p:cNvCxnSpPr>
          <p:nvPr/>
        </p:nvCxnSpPr>
        <p:spPr>
          <a:xfrm flipH="1">
            <a:off x="7454514" y="5704291"/>
            <a:ext cx="686" cy="964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877A04D7-8337-42B1-BD63-4D178DF8189F}"/>
              </a:ext>
            </a:extLst>
          </p:cNvPr>
          <p:cNvSpPr txBox="1"/>
          <p:nvPr/>
        </p:nvSpPr>
        <p:spPr>
          <a:xfrm>
            <a:off x="8553556" y="5828750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071F080-A389-4764-87B8-62DCD80C2210}"/>
              </a:ext>
            </a:extLst>
          </p:cNvPr>
          <p:cNvSpPr txBox="1"/>
          <p:nvPr/>
        </p:nvSpPr>
        <p:spPr>
          <a:xfrm>
            <a:off x="4807727" y="539447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cxnSp>
        <p:nvCxnSpPr>
          <p:cNvPr id="52" name="Elbow Connector 2054">
            <a:extLst>
              <a:ext uri="{FF2B5EF4-FFF2-40B4-BE49-F238E27FC236}">
                <a16:creationId xmlns:a16="http://schemas.microsoft.com/office/drawing/2014/main" id="{87D9EC0C-8720-44CC-ABEC-E6B4038ED938}"/>
              </a:ext>
            </a:extLst>
          </p:cNvPr>
          <p:cNvCxnSpPr>
            <a:cxnSpLocks/>
            <a:stCxn id="47" idx="2"/>
            <a:endCxn id="45" idx="1"/>
          </p:cNvCxnSpPr>
          <p:nvPr/>
        </p:nvCxnSpPr>
        <p:spPr>
          <a:xfrm rot="16200000" flipH="1">
            <a:off x="5692575" y="5006519"/>
            <a:ext cx="135793" cy="108573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A4090BFD-4081-470E-B3AD-FFEC291A9A04}"/>
              </a:ext>
            </a:extLst>
          </p:cNvPr>
          <p:cNvCxnSpPr>
            <a:cxnSpLocks/>
            <a:stCxn id="42" idx="1"/>
            <a:endCxn id="47" idx="3"/>
          </p:cNvCxnSpPr>
          <p:nvPr/>
        </p:nvCxnSpPr>
        <p:spPr>
          <a:xfrm flipH="1" flipV="1">
            <a:off x="6059738" y="5224769"/>
            <a:ext cx="259097" cy="4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Diamond 53">
            <a:extLst>
              <a:ext uri="{FF2B5EF4-FFF2-40B4-BE49-F238E27FC236}">
                <a16:creationId xmlns:a16="http://schemas.microsoft.com/office/drawing/2014/main" id="{14439101-7998-435B-B3B0-9D7E602C54BC}"/>
              </a:ext>
            </a:extLst>
          </p:cNvPr>
          <p:cNvSpPr/>
          <p:nvPr/>
        </p:nvSpPr>
        <p:spPr>
          <a:xfrm>
            <a:off x="8930077" y="5769260"/>
            <a:ext cx="1527230" cy="51827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اجرای پروژه ادامه داشته باشد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  <a:endParaRPr lang="en-US" sz="800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C61A6949-5B7A-4BDB-8606-900C190E7156}"/>
              </a:ext>
            </a:extLst>
          </p:cNvPr>
          <p:cNvCxnSpPr>
            <a:cxnSpLocks/>
            <a:stCxn id="50" idx="2"/>
            <a:endCxn id="54" idx="1"/>
          </p:cNvCxnSpPr>
          <p:nvPr/>
        </p:nvCxnSpPr>
        <p:spPr>
          <a:xfrm flipV="1">
            <a:off x="8738559" y="6028399"/>
            <a:ext cx="191518" cy="157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023297B-2083-4381-98C1-7DF348A13D1F}"/>
              </a:ext>
            </a:extLst>
          </p:cNvPr>
          <p:cNvCxnSpPr>
            <a:cxnSpLocks/>
            <a:stCxn id="54" idx="0"/>
            <a:endCxn id="26" idx="2"/>
          </p:cNvCxnSpPr>
          <p:nvPr/>
        </p:nvCxnSpPr>
        <p:spPr>
          <a:xfrm flipV="1">
            <a:off x="9693692" y="5370222"/>
            <a:ext cx="21697" cy="399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75FB0C20-D504-48AD-BE63-6EAF9B916F1F}"/>
              </a:ext>
            </a:extLst>
          </p:cNvPr>
          <p:cNvSpPr txBox="1"/>
          <p:nvPr/>
        </p:nvSpPr>
        <p:spPr>
          <a:xfrm>
            <a:off x="9380132" y="5526897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8D87732-0177-4105-B5DF-9C66DA60CE65}"/>
              </a:ext>
            </a:extLst>
          </p:cNvPr>
          <p:cNvSpPr txBox="1"/>
          <p:nvPr/>
        </p:nvSpPr>
        <p:spPr>
          <a:xfrm>
            <a:off x="5790343" y="4961306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801329A-7E9C-49A7-BC6D-761AF2DC9E70}"/>
              </a:ext>
            </a:extLst>
          </p:cNvPr>
          <p:cNvSpPr/>
          <p:nvPr/>
        </p:nvSpPr>
        <p:spPr>
          <a:xfrm>
            <a:off x="4444989" y="4399520"/>
            <a:ext cx="1536347" cy="31044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عودت گزارش پیشرفت جهت انجام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فعالیت‌های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تکمیلی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C21F2CB7-81C8-4410-99B0-733AFF78066C}"/>
              </a:ext>
            </a:extLst>
          </p:cNvPr>
          <p:cNvCxnSpPr>
            <a:cxnSpLocks/>
            <a:stCxn id="47" idx="0"/>
            <a:endCxn id="59" idx="2"/>
          </p:cNvCxnSpPr>
          <p:nvPr/>
        </p:nvCxnSpPr>
        <p:spPr>
          <a:xfrm flipH="1" flipV="1">
            <a:off x="5213163" y="4709968"/>
            <a:ext cx="4443" cy="2580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9F42748-5B68-494D-A5A9-7D528C74BF5C}"/>
              </a:ext>
            </a:extLst>
          </p:cNvPr>
          <p:cNvCxnSpPr>
            <a:cxnSpLocks/>
            <a:stCxn id="59" idx="3"/>
            <a:endCxn id="39" idx="1"/>
          </p:cNvCxnSpPr>
          <p:nvPr/>
        </p:nvCxnSpPr>
        <p:spPr>
          <a:xfrm flipV="1">
            <a:off x="5981336" y="4554440"/>
            <a:ext cx="166890" cy="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CA776A6D-D275-48C5-BA83-C754E31C4135}"/>
              </a:ext>
            </a:extLst>
          </p:cNvPr>
          <p:cNvSpPr/>
          <p:nvPr/>
        </p:nvSpPr>
        <p:spPr>
          <a:xfrm>
            <a:off x="1035736" y="-1838"/>
            <a:ext cx="2893831" cy="67700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سازمان‌های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عمده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شرکت‌های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دانش بنیان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دفاتر همکاری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(شهید فهمیده)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98B4452-940C-45ED-B5F6-9B7A61EB2B53}"/>
              </a:ext>
            </a:extLst>
          </p:cNvPr>
          <p:cNvSpPr/>
          <p:nvPr/>
        </p:nvSpPr>
        <p:spPr>
          <a:xfrm>
            <a:off x="1035736" y="1953472"/>
            <a:ext cx="2893830" cy="67611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موسسه /حوزه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عتف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/مرکز اکتساب فناوری‌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8A7CAA8-D7FA-44D2-985D-383A349617D7}"/>
              </a:ext>
            </a:extLst>
          </p:cNvPr>
          <p:cNvSpPr/>
          <p:nvPr/>
        </p:nvSpPr>
        <p:spPr>
          <a:xfrm>
            <a:off x="1035736" y="5224769"/>
            <a:ext cx="2893830" cy="790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سازمان‌های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عمده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شرکت‌های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دانش بنیان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موسسه /حوزه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عتف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/مرکز اکتساب فناوری‌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9069D77-FF7D-49BD-AA5A-40B4E26AA6D4}"/>
              </a:ext>
            </a:extLst>
          </p:cNvPr>
          <p:cNvCxnSpPr>
            <a:cxnSpLocks/>
          </p:cNvCxnSpPr>
          <p:nvPr/>
        </p:nvCxnSpPr>
        <p:spPr>
          <a:xfrm>
            <a:off x="11404952" y="0"/>
            <a:ext cx="0" cy="6858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10A8391-4394-4AB1-B5D8-92425F12C2CC}"/>
              </a:ext>
            </a:extLst>
          </p:cNvPr>
          <p:cNvCxnSpPr>
            <a:cxnSpLocks/>
          </p:cNvCxnSpPr>
          <p:nvPr/>
        </p:nvCxnSpPr>
        <p:spPr>
          <a:xfrm flipH="1">
            <a:off x="11404952" y="4364321"/>
            <a:ext cx="78705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BFFEFC2C-A221-4D63-B5B4-29E5F1E7B487}"/>
              </a:ext>
            </a:extLst>
          </p:cNvPr>
          <p:cNvSpPr txBox="1"/>
          <p:nvPr/>
        </p:nvSpPr>
        <p:spPr>
          <a:xfrm rot="16200000">
            <a:off x="11060016" y="1776769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ارزیابی</a:t>
            </a:r>
            <a:endParaRPr lang="fa-IR" sz="3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3CE6788-5BD9-4DB9-A586-4881D67D26D9}"/>
              </a:ext>
            </a:extLst>
          </p:cNvPr>
          <p:cNvSpPr txBox="1"/>
          <p:nvPr/>
        </p:nvSpPr>
        <p:spPr>
          <a:xfrm rot="16200000">
            <a:off x="11060015" y="5327526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نظارت</a:t>
            </a:r>
            <a:endParaRPr lang="fa-IR" sz="3200" dirty="0"/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BB90B9B-DB2B-47D9-909C-CDDB87896822}"/>
              </a:ext>
            </a:extLst>
          </p:cNvPr>
          <p:cNvCxnSpPr>
            <a:cxnSpLocks/>
          </p:cNvCxnSpPr>
          <p:nvPr/>
        </p:nvCxnSpPr>
        <p:spPr>
          <a:xfrm>
            <a:off x="782089" y="-1838"/>
            <a:ext cx="0" cy="68580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34720C4C-B076-430B-93E3-F0578CF5B28A}"/>
              </a:ext>
            </a:extLst>
          </p:cNvPr>
          <p:cNvSpPr txBox="1"/>
          <p:nvPr/>
        </p:nvSpPr>
        <p:spPr>
          <a:xfrm rot="16200000">
            <a:off x="-2906469" y="3041370"/>
            <a:ext cx="6713678" cy="750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برنامه راهبری و حمایت از قرارداد </a:t>
            </a:r>
            <a:r>
              <a:rPr lang="fa-IR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اکتساب </a:t>
            </a:r>
            <a:r>
              <a:rPr lang="fa-IR" dirty="0" err="1">
                <a:solidFill>
                  <a:sysClr val="windowText" lastClr="000000"/>
                </a:solidFill>
                <a:cs typeface="B Titr" panose="00000700000000000000" pitchFamily="2" charset="-78"/>
              </a:rPr>
              <a:t>فناوری‌های</a:t>
            </a:r>
            <a:r>
              <a:rPr lang="fa-IR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 </a:t>
            </a:r>
            <a:r>
              <a:rPr lang="fa-IR" sz="180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نوظهور و بدیع </a:t>
            </a:r>
          </a:p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با </a:t>
            </a:r>
            <a:r>
              <a:rPr lang="fa-IR" dirty="0" err="1">
                <a:solidFill>
                  <a:sysClr val="windowText" lastClr="000000"/>
                </a:solidFill>
                <a:cs typeface="B Titr" panose="00000700000000000000" pitchFamily="2" charset="-78"/>
              </a:rPr>
              <a:t>شرکت‌های</a:t>
            </a:r>
            <a:r>
              <a:rPr lang="fa-IR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 دانش بنیان</a:t>
            </a:r>
            <a:endParaRPr lang="fa-IR" sz="1800" dirty="0">
              <a:solidFill>
                <a:sysClr val="windowText" lastClr="000000"/>
              </a:solidFill>
              <a:cs typeface="B Titr" panose="00000700000000000000" pitchFamily="2" charset="-78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886C06C-0C87-41BB-AAC4-607C727CC6C0}"/>
              </a:ext>
            </a:extLst>
          </p:cNvPr>
          <p:cNvSpPr/>
          <p:nvPr/>
        </p:nvSpPr>
        <p:spPr>
          <a:xfrm>
            <a:off x="8930077" y="6481672"/>
            <a:ext cx="1527230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تکمیل فرآیند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مختومگی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پروژه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F863112-3711-423E-AA39-F1DC1C297DD8}"/>
              </a:ext>
            </a:extLst>
          </p:cNvPr>
          <p:cNvSpPr txBox="1"/>
          <p:nvPr/>
        </p:nvSpPr>
        <p:spPr>
          <a:xfrm>
            <a:off x="9346871" y="624463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92904A7-F825-4DD9-9E1C-D70BA6998A6E}"/>
              </a:ext>
            </a:extLst>
          </p:cNvPr>
          <p:cNvSpPr/>
          <p:nvPr/>
        </p:nvSpPr>
        <p:spPr>
          <a:xfrm>
            <a:off x="6578781" y="6342663"/>
            <a:ext cx="175603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تکمیل فرآیند خاتمه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یافتگی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پروژه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29D356BB-5ED8-4E2D-92C7-0CB35DBE47CC}"/>
              </a:ext>
            </a:extLst>
          </p:cNvPr>
          <p:cNvCxnSpPr>
            <a:cxnSpLocks/>
            <a:stCxn id="25" idx="2"/>
            <a:endCxn id="73" idx="0"/>
          </p:cNvCxnSpPr>
          <p:nvPr/>
        </p:nvCxnSpPr>
        <p:spPr>
          <a:xfrm>
            <a:off x="7454514" y="6247506"/>
            <a:ext cx="2285" cy="951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Elbow Connector 2054">
            <a:extLst>
              <a:ext uri="{FF2B5EF4-FFF2-40B4-BE49-F238E27FC236}">
                <a16:creationId xmlns:a16="http://schemas.microsoft.com/office/drawing/2014/main" id="{08F002EA-D9B9-43C7-B293-F4C252B5BA34}"/>
              </a:ext>
            </a:extLst>
          </p:cNvPr>
          <p:cNvCxnSpPr>
            <a:cxnSpLocks/>
            <a:stCxn id="71" idx="1"/>
            <a:endCxn id="6" idx="0"/>
          </p:cNvCxnSpPr>
          <p:nvPr/>
        </p:nvCxnSpPr>
        <p:spPr>
          <a:xfrm rot="10800000" flipV="1">
            <a:off x="7460901" y="6568682"/>
            <a:ext cx="1469176" cy="6054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F4CC2D77-BE45-4D3B-8FC3-A2C8B5CC0B94}"/>
              </a:ext>
            </a:extLst>
          </p:cNvPr>
          <p:cNvCxnSpPr>
            <a:cxnSpLocks/>
            <a:stCxn id="54" idx="2"/>
            <a:endCxn id="71" idx="0"/>
          </p:cNvCxnSpPr>
          <p:nvPr/>
        </p:nvCxnSpPr>
        <p:spPr>
          <a:xfrm>
            <a:off x="9693692" y="6287537"/>
            <a:ext cx="0" cy="1941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91259A47-BE3B-4133-AEF3-41A04E060440}"/>
              </a:ext>
            </a:extLst>
          </p:cNvPr>
          <p:cNvCxnSpPr>
            <a:cxnSpLocks/>
            <a:stCxn id="73" idx="2"/>
            <a:endCxn id="6" idx="0"/>
          </p:cNvCxnSpPr>
          <p:nvPr/>
        </p:nvCxnSpPr>
        <p:spPr>
          <a:xfrm>
            <a:off x="7456799" y="6516682"/>
            <a:ext cx="4102" cy="112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Diamond 77">
            <a:extLst>
              <a:ext uri="{FF2B5EF4-FFF2-40B4-BE49-F238E27FC236}">
                <a16:creationId xmlns:a16="http://schemas.microsoft.com/office/drawing/2014/main" id="{A1E66F9A-DE13-4567-9E30-A97A3053F9E6}"/>
              </a:ext>
            </a:extLst>
          </p:cNvPr>
          <p:cNvSpPr/>
          <p:nvPr/>
        </p:nvSpPr>
        <p:spPr>
          <a:xfrm>
            <a:off x="6655229" y="3243421"/>
            <a:ext cx="1591651" cy="7109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انجام مرحله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امکان‌پذیری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اکتساب مورد نیاز است ؟</a:t>
            </a:r>
            <a:endParaRPr lang="en-US" sz="800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B9F064DB-B2B3-4A4D-A185-FA9C2D5718FA}"/>
              </a:ext>
            </a:extLst>
          </p:cNvPr>
          <p:cNvCxnSpPr>
            <a:cxnSpLocks/>
            <a:stCxn id="78" idx="2"/>
            <a:endCxn id="21" idx="0"/>
          </p:cNvCxnSpPr>
          <p:nvPr/>
        </p:nvCxnSpPr>
        <p:spPr>
          <a:xfrm>
            <a:off x="7451055" y="3954361"/>
            <a:ext cx="2509" cy="1818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AD62C117-210C-42D9-8387-225FA3F744CA}"/>
              </a:ext>
            </a:extLst>
          </p:cNvPr>
          <p:cNvCxnSpPr>
            <a:cxnSpLocks/>
            <a:stCxn id="78" idx="1"/>
            <a:endCxn id="81" idx="3"/>
          </p:cNvCxnSpPr>
          <p:nvPr/>
        </p:nvCxnSpPr>
        <p:spPr>
          <a:xfrm flipH="1">
            <a:off x="6354602" y="3598891"/>
            <a:ext cx="300627" cy="28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Diamond 80">
            <a:extLst>
              <a:ext uri="{FF2B5EF4-FFF2-40B4-BE49-F238E27FC236}">
                <a16:creationId xmlns:a16="http://schemas.microsoft.com/office/drawing/2014/main" id="{44EC0A51-DE06-48E5-A9BD-6FC73C89C46E}"/>
              </a:ext>
            </a:extLst>
          </p:cNvPr>
          <p:cNvSpPr/>
          <p:nvPr/>
        </p:nvSpPr>
        <p:spPr>
          <a:xfrm>
            <a:off x="4287188" y="3246276"/>
            <a:ext cx="2067414" cy="7109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fa-IR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اجرای مرحله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امکان‌پذیری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مورد تایید ناظر طرح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می‌باشد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  <a:endParaRPr lang="en-US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82" name="Elbow Connector 2054">
            <a:extLst>
              <a:ext uri="{FF2B5EF4-FFF2-40B4-BE49-F238E27FC236}">
                <a16:creationId xmlns:a16="http://schemas.microsoft.com/office/drawing/2014/main" id="{138BB6C8-839D-4302-8222-46A18D624BA9}"/>
              </a:ext>
            </a:extLst>
          </p:cNvPr>
          <p:cNvCxnSpPr>
            <a:cxnSpLocks/>
            <a:stCxn id="81" idx="2"/>
            <a:endCxn id="21" idx="1"/>
          </p:cNvCxnSpPr>
          <p:nvPr/>
        </p:nvCxnSpPr>
        <p:spPr>
          <a:xfrm rot="16200000" flipH="1">
            <a:off x="5604597" y="3673514"/>
            <a:ext cx="261198" cy="82860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731E9DDF-7DD2-419B-BC00-AA81685BE270}"/>
              </a:ext>
            </a:extLst>
          </p:cNvPr>
          <p:cNvSpPr txBox="1"/>
          <p:nvPr/>
        </p:nvSpPr>
        <p:spPr>
          <a:xfrm>
            <a:off x="5219107" y="3993110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D0DBE13-E50F-4C18-B682-8A31CDEA04AA}"/>
              </a:ext>
            </a:extLst>
          </p:cNvPr>
          <p:cNvSpPr txBox="1"/>
          <p:nvPr/>
        </p:nvSpPr>
        <p:spPr>
          <a:xfrm>
            <a:off x="4140133" y="377999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cxnSp>
        <p:nvCxnSpPr>
          <p:cNvPr id="85" name="Elbow Connector 2054">
            <a:extLst>
              <a:ext uri="{FF2B5EF4-FFF2-40B4-BE49-F238E27FC236}">
                <a16:creationId xmlns:a16="http://schemas.microsoft.com/office/drawing/2014/main" id="{CBBAB356-E8CB-4A71-8CBC-491DDD66398C}"/>
              </a:ext>
            </a:extLst>
          </p:cNvPr>
          <p:cNvCxnSpPr>
            <a:cxnSpLocks/>
            <a:stCxn id="81" idx="1"/>
            <a:endCxn id="6" idx="2"/>
          </p:cNvCxnSpPr>
          <p:nvPr/>
        </p:nvCxnSpPr>
        <p:spPr>
          <a:xfrm rot="10800000" flipH="1" flipV="1">
            <a:off x="4287187" y="3601745"/>
            <a:ext cx="2835763" cy="3115339"/>
          </a:xfrm>
          <a:prstGeom prst="bentConnector3">
            <a:avLst>
              <a:gd name="adj1" fmla="val -2687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A821E8A4-29E5-4465-9BE8-8A4C533A1EF3}"/>
              </a:ext>
            </a:extLst>
          </p:cNvPr>
          <p:cNvSpPr txBox="1"/>
          <p:nvPr/>
        </p:nvSpPr>
        <p:spPr>
          <a:xfrm>
            <a:off x="6318835" y="338928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4134845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2FC587-38B9-428A-8BB9-9D30F4FF549B}"/>
              </a:ext>
            </a:extLst>
          </p:cNvPr>
          <p:cNvSpPr txBox="1"/>
          <p:nvPr/>
        </p:nvSpPr>
        <p:spPr>
          <a:xfrm>
            <a:off x="1932350" y="1041381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مراحل اجرای برنامه راهبری و حمایت از قراردادهای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</a:t>
            </a:r>
          </a:p>
        </p:txBody>
      </p:sp>
      <p:sp>
        <p:nvSpPr>
          <p:cNvPr id="3" name="Rectangle 2"/>
          <p:cNvSpPr/>
          <p:nvPr/>
        </p:nvSpPr>
        <p:spPr>
          <a:xfrm>
            <a:off x="261258" y="1692481"/>
            <a:ext cx="11593285" cy="499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فرايند اجرا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برنامه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دو بخش ارزیابی و نظارت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به شرح زير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است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ارزيابي: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قالب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کاربرگ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102 و 708 توسط سازمان‌های عمده ن.م،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دانش بنیان به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ارزیابی اولیه پیشنهادیه در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پیشنهادیه به دبیرخانه شبکه ارزیابان و ناظران جهت ارجاع به سرداور مرتبط، به منظور ارزیابی تخصصی (در صورت تایید مرکز اکتساب در ارزیابی اولیه)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نتیجه ارزیابی و معرفی ناظر فنی (در صورت مثبت بودن نتيجه ارزیابی تخصصی) به دبیرخانه شبکه توسط سرداور تخصصي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نظارت: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ارائه گزارش پیشرفت هر مرحله از طرح، توسط سازمان یا بخش ملّی به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گزارش پیشرفت هر مرحله از طرح، توسط مركز اكتساب به دبیرخانه شبکه جهت ارجاع به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آزادسازی اعتبارات پروژه توسط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(در صورت تأیید ناظر فنی)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نظر تخصصي ناظر فني مبني بر تعيين تكليف طرح (جاري، خاتمه و مختومه)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مختومگی طرح در صورت عدم تایید نتایج اجرای طرح توسط ناظر فنی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تکمیل فرآیند خاتمه‌یافتگی طرح در صورت تایید گزارش پیشرفت 100 درصدی توسط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DD173B6-2EFA-4D27-B03B-490B32A5E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1343" y="6537491"/>
            <a:ext cx="2743200" cy="365125"/>
          </a:xfrm>
        </p:spPr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602C93-2BF3-49DC-AB42-E321F8F4FA53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a-I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500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8F6214-60E2-4712-9536-7B44FB92B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602C93-2BF3-49DC-AB42-E321F8F4FA53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a-I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C14796-71B7-4E94-88E3-1FC76C2A0F7C}"/>
              </a:ext>
            </a:extLst>
          </p:cNvPr>
          <p:cNvSpPr txBox="1"/>
          <p:nvPr/>
        </p:nvSpPr>
        <p:spPr>
          <a:xfrm>
            <a:off x="1932350" y="1053299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الزامات برنامه راهبری و حمایت از قراردادهای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D1FB7E-1021-4F63-910C-491FD4303FD7}"/>
              </a:ext>
            </a:extLst>
          </p:cNvPr>
          <p:cNvSpPr/>
          <p:nvPr/>
        </p:nvSpPr>
        <p:spPr>
          <a:xfrm>
            <a:off x="261258" y="1853002"/>
            <a:ext cx="11593285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الزامات انعقاد قرارداد اکتساب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فناوری‌های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 نوظهور </a:t>
            </a:r>
            <a:r>
              <a:rPr kumimoji="0" lang="fa-IR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و بدیع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دانش بنیان به شرح ذیل است: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30 میلیارد ریال سقف مبلغ قرارداد فقط به صورت ریالی اعلام گردد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گواهی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سمتا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توسط شرکت حداکثر ظرف 3 ماه بعد از انعقاد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عدم انعقاد همزمان دو یا چند قرارداد اکتساب فناوری نوظهور و بدیع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36 ماه حداکثر زمان اجرای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مجوز انعقاد قرارداد اکتساب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فناوری‌های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بدیع و نوظهور از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موسسه آموزشی و تحقیقاتی صنایع دفاعی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چاپ و امضا قرارداد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الزاما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 در 4 نسخه 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تکراری یا موازی نبودن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 سابقه پژوهشی کشور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متناسب و مورد نیاز نیروهای مسلح بودن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آزمایشگاه تحقیقاتی مجهز و متناسب با موضوع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و تیم تحقیقاتی توانمند با سابقه پژوهشی متناسب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 ارائه دهنده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باید خصوصی باشد و لذا انعقاد قرارداد 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كه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زيرمجموعه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یا تابعه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سازمان‌هاي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 نیروهای مسلح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خصولتي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/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ثبت شده در سامانه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سمتا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 عنوان "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اقماري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") باشند،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امكان‌پذير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نمي‌باشد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. 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تکمیل دقیق و شفاف فرم های 102 و 708 و ارسال برای بررسی در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موسسه آموزشی و تحقیقاتی صنایع دفاعی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8575338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مستند" ma:contentTypeID="0x01010005DA7FE081416748A8258DFEDDFEA591" ma:contentTypeVersion="4" ma:contentTypeDescription="ایجاد سند جدید" ma:contentTypeScope="" ma:versionID="a0fb7a2d6559ccad7d92b0c3c172acbb">
  <xsd:schema xmlns:xsd="http://www.w3.org/2001/XMLSchema" xmlns:xs="http://www.w3.org/2001/XMLSchema" xmlns:p="http://schemas.microsoft.com/office/2006/metadata/properties" xmlns:ns2="f218332f-078d-4724-8593-33b8d33390b5" targetNamespace="http://schemas.microsoft.com/office/2006/metadata/properties" ma:root="true" ma:fieldsID="6fc78419fe50e7bbc5c9750ebb7685ec" ns2:_="">
    <xsd:import namespace="f218332f-078d-4724-8593-33b8d33390b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18332f-078d-4724-8593-33b8d33390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شناسه سند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ا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218332f-078d-4724-8593-33b8d33390b5">XZR5EDMPXM2K-295-10700</_dlc_DocId>
    <_dlc_DocIdUrl xmlns="f218332f-078d-4724-8593-33b8d33390b5">
      <Url>http://tridi/sites/atf/tarh/_layouts/DocIdRedir.aspx?ID=XZR5EDMPXM2K-295-10700</Url>
      <Description>XZR5EDMPXM2K-295-10700</Description>
    </_dlc_DocIdUrl>
  </documentManagement>
</p:properties>
</file>

<file path=customXml/itemProps1.xml><?xml version="1.0" encoding="utf-8"?>
<ds:datastoreItem xmlns:ds="http://schemas.openxmlformats.org/officeDocument/2006/customXml" ds:itemID="{7E6736D4-715E-43C0-8804-E689563232D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B0AD6C-56D8-4182-9775-6F87035179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18332f-078d-4724-8593-33b8d33390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6C9511-6AC1-43F8-B763-41A9A59E0F58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40D98B3-0867-41C4-9551-0BE0237AAED1}">
  <ds:schemaRefs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  <ds:schemaRef ds:uri="f218332f-078d-4724-8593-33b8d33390b5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12900</TotalTime>
  <Words>940</Words>
  <Application>Microsoft Office PowerPoint</Application>
  <PresentationFormat>Widescreen</PresentationFormat>
  <Paragraphs>92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  <vt:variant>
        <vt:lpstr>Custom Shows</vt:lpstr>
      </vt:variant>
      <vt:variant>
        <vt:i4>55</vt:i4>
      </vt:variant>
    </vt:vector>
  </HeadingPairs>
  <TitlesOfParts>
    <vt:vector size="63" baseType="lpstr">
      <vt:lpstr>Arial</vt:lpstr>
      <vt:lpstr>Calibri</vt:lpstr>
      <vt:lpstr>Calibri Light</vt:lpstr>
      <vt:lpstr>7_Office Theme</vt:lpstr>
      <vt:lpstr>PowerPoint Presentation</vt:lpstr>
      <vt:lpstr>PowerPoint Presentation</vt:lpstr>
      <vt:lpstr>PowerPoint Presentation</vt:lpstr>
      <vt:lpstr>PowerPoint Presentation</vt:lpstr>
      <vt:lpstr>نفع - ماموریت</vt:lpstr>
      <vt:lpstr>نفع - سیاست</vt:lpstr>
      <vt:lpstr>نفع - درختواره اصلی</vt:lpstr>
      <vt:lpstr>نفع - چالش ها</vt:lpstr>
      <vt:lpstr>نفع - صندوق حمايت از تحقيقات - اهم اقدامات</vt:lpstr>
      <vt:lpstr>اهم اقدامات مرکز راهبری</vt:lpstr>
      <vt:lpstr>نفع - درختواره - مدیریت اکتساب</vt:lpstr>
      <vt:lpstr>نفع - درختواره - معماری</vt:lpstr>
      <vt:lpstr>نفع - درختواره - دبیرخانه</vt:lpstr>
      <vt:lpstr>نفع - درختواره - امور وظیفه</vt:lpstr>
      <vt:lpstr>نفع - درختواره - صندوق حمایت</vt:lpstr>
      <vt:lpstr>نفع - درختواره - ارتباطات</vt:lpstr>
      <vt:lpstr>نفع - درختواره - متنوع سازی</vt:lpstr>
      <vt:lpstr>نفع - محورهای گزارش</vt:lpstr>
      <vt:lpstr>نفع - درختواره همکاری</vt:lpstr>
      <vt:lpstr>نفع - اخبار مهم</vt:lpstr>
      <vt:lpstr>نفع - اخبار بروشور</vt:lpstr>
      <vt:lpstr>نفع - اخبار دستیبای به پیشرفت فناوری پیشرفته</vt:lpstr>
      <vt:lpstr>نفع - اخبار تعیین تکلیف اعتبار هزینه نشده</vt:lpstr>
      <vt:lpstr>نفع - اخبار راه‌اندازي 4 كارگروه تخصصي شوراي عالي عتف ودجا</vt:lpstr>
      <vt:lpstr>نفع - اخبار عملیاتی نمودن تفاهم نامه همکاری</vt:lpstr>
      <vt:lpstr>نفع - اخبار کتابچه راهنما ئر راستای توسعه نوآوری</vt:lpstr>
      <vt:lpstr>نفع - اخبار اثر بخشی بکاگیری محققان وظیفه</vt:lpstr>
      <vt:lpstr>نفع - اخبار تفاهم نامه با صندوق ملی</vt:lpstr>
      <vt:lpstr>نفع - اخبار بکارگیری دانش آموختگان</vt:lpstr>
      <vt:lpstr>نفع - اخبار اولین گردهمایی</vt:lpstr>
      <vt:lpstr>ارتقا امنیت - درختواره اصلی</vt:lpstr>
      <vt:lpstr>ارتقا امنیت - دفاع سایبری</vt:lpstr>
      <vt:lpstr>ارتقا امنیت - آموزش</vt:lpstr>
      <vt:lpstr>ارتقاء امنیت - اقدامات رده‌ها در حوزه ارتقاي امنيت</vt:lpstr>
      <vt:lpstr>ارتقاء امنیت–  مدیریت و نظارت بر خرید اقلام و تجهیزات ارتقای امنیت</vt:lpstr>
      <vt:lpstr>ارتقاء امنیت - افزایش ضریب حفاظتی</vt:lpstr>
      <vt:lpstr>راهبری - توافقنامه پروژه های تحقیق و توسعه</vt:lpstr>
      <vt:lpstr>راهبری - بیان مساله</vt:lpstr>
      <vt:lpstr>نفع - راهبری درختواره</vt:lpstr>
      <vt:lpstr>نفع - مرکز نوظهور - نمونه پروژه</vt:lpstr>
      <vt:lpstr>نغع - قرارداد تسهیلات</vt:lpstr>
      <vt:lpstr>نفع - نمونه بروشور فناوری</vt:lpstr>
      <vt:lpstr>پژوهشکده - سیاست پژوهی - شورای پژوهشی موسسه</vt:lpstr>
      <vt:lpstr>نفع - اخبار مهم - تمدید تفاهم نامه 80 میلیارد</vt:lpstr>
      <vt:lpstr>نفع - اخبار مهم - انعقاد 16قرار</vt:lpstr>
      <vt:lpstr>نفع-صندوق-پروژه 1</vt:lpstr>
      <vt:lpstr>نفع-صندوق-پروژه 2</vt:lpstr>
      <vt:lpstr>نفع- همكاري‌ها- ساير اقدامات</vt:lpstr>
      <vt:lpstr>نفع- مركز نوظهور- روند</vt:lpstr>
      <vt:lpstr>نفع- معماري- نظام جامع تحقيقات</vt:lpstr>
      <vt:lpstr>نفع- صندوق- اصلاح آيين نامه</vt:lpstr>
      <vt:lpstr>نفع- محققان وظيفه - نمونه</vt:lpstr>
      <vt:lpstr>نفع- بين‌الملل- ساير اقدامات</vt:lpstr>
      <vt:lpstr>نفع- دستور جلسات شوراي عتف</vt:lpstr>
      <vt:lpstr>نفع- نمونه قراردادتسهيلات صندوق</vt:lpstr>
      <vt:lpstr>نفع- راهبردهاي دفاتر شهيدفهميده</vt:lpstr>
      <vt:lpstr>نفع- فرصت مطالعاتي</vt:lpstr>
      <vt:lpstr>نفع- رويدادهاي استارت‌آپي فناور</vt:lpstr>
      <vt:lpstr>نفع- موضوعات شوراعالي و كميسيون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bonakdar</dc:creator>
  <cp:lastModifiedBy>حسین راستگو</cp:lastModifiedBy>
  <cp:revision>1777</cp:revision>
  <cp:lastPrinted>2019-03-06T05:01:17Z</cp:lastPrinted>
  <dcterms:created xsi:type="dcterms:W3CDTF">2018-07-15T08:24:13Z</dcterms:created>
  <dcterms:modified xsi:type="dcterms:W3CDTF">2023-12-09T09:08:27Z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0x01010005DA7FE081416748A8258DFEDDFEA591</vt:lpwstr>
  </property>
  <property fmtid="{D5CDD505-2E9C-101B-9397-08002B2CF9AE}" pid="3" name="_dlc_DocIdItemGuid">
    <vt:lpwstr>d1a16804-a6e6-4a5c-8a1b-5fddee9e400b</vt:lpwstr>
  </property>
</Properties>
</file>